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7"/>
    <p:restoredTop sz="94610"/>
  </p:normalViewPr>
  <p:slideViewPr>
    <p:cSldViewPr snapToGrid="0" snapToObjects="1">
      <p:cViewPr varScale="1">
        <p:scale>
          <a:sx n="117" d="100"/>
          <a:sy n="117" d="100"/>
        </p:scale>
        <p:origin x="200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6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D46A4269-EE5F-E04E-9EAF-DE75C92026BC}"/>
              </a:ext>
            </a:extLst>
          </p:cNvPr>
          <p:cNvSpPr/>
          <p:nvPr/>
        </p:nvSpPr>
        <p:spPr>
          <a:xfrm>
            <a:off x="0" y="0"/>
            <a:ext cx="7730836" cy="6858000"/>
          </a:xfrm>
          <a:prstGeom prst="rect">
            <a:avLst/>
          </a:prstGeom>
          <a:solidFill>
            <a:srgbClr val="22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Image 0" descr="logo_light.png">
            <a:extLst>
              <a:ext uri="{FF2B5EF4-FFF2-40B4-BE49-F238E27FC236}">
                <a16:creationId xmlns:a16="http://schemas.microsoft.com/office/drawing/2014/main" id="{2CBB27DB-EA3D-6049-9D68-FAA411675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640080"/>
            <a:ext cx="841248" cy="530352"/>
          </a:xfrm>
          <a:prstGeom prst="rect">
            <a:avLst/>
          </a:prstGeom>
        </p:spPr>
      </p:pic>
      <p:sp>
        <p:nvSpPr>
          <p:cNvPr id="3" name="Text 1">
            <a:extLst>
              <a:ext uri="{FF2B5EF4-FFF2-40B4-BE49-F238E27FC236}">
                <a16:creationId xmlns:a16="http://schemas.microsoft.com/office/drawing/2014/main" id="{78C83894-A642-FE4C-B8F3-F4B988DD60AF}"/>
              </a:ext>
            </a:extLst>
          </p:cNvPr>
          <p:cNvSpPr/>
          <p:nvPr/>
        </p:nvSpPr>
        <p:spPr>
          <a:xfrm>
            <a:off x="1627632" y="566928"/>
            <a:ext cx="45720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kern="0" spc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VALBERS</a:t>
            </a:r>
            <a:endParaRPr lang="en-US" sz="34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B9FDE383-7C95-FF49-9AEB-6E0D55AFD1A2}"/>
              </a:ext>
            </a:extLst>
          </p:cNvPr>
          <p:cNvSpPr/>
          <p:nvPr/>
        </p:nvSpPr>
        <p:spPr>
          <a:xfrm>
            <a:off x="658368" y="274320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kern="0" spc="4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COMPANY PROFILE</a:t>
            </a:r>
            <a:endParaRPr lang="en-US" sz="15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71BAD239-DE2D-D544-9083-2E9FF0D1E307}"/>
              </a:ext>
            </a:extLst>
          </p:cNvPr>
          <p:cNvSpPr/>
          <p:nvPr/>
        </p:nvSpPr>
        <p:spPr>
          <a:xfrm>
            <a:off x="621792" y="3108960"/>
            <a:ext cx="73152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회사소개서</a:t>
            </a:r>
            <a:endParaRPr lang="en-US" sz="62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5F52F22C-321E-5E43-BDBA-9B378266B806}"/>
              </a:ext>
            </a:extLst>
          </p:cNvPr>
          <p:cNvSpPr/>
          <p:nvPr/>
        </p:nvSpPr>
        <p:spPr>
          <a:xfrm>
            <a:off x="658368" y="4370832"/>
            <a:ext cx="6949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B6B6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자동밸브 · 자동제어기기 전문기업</a:t>
            </a:r>
            <a:endParaRPr lang="en-US" sz="20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45DE8CAD-F9AE-D04C-A332-C5A258222CE8}"/>
              </a:ext>
            </a:extLst>
          </p:cNvPr>
          <p:cNvSpPr/>
          <p:nvPr/>
        </p:nvSpPr>
        <p:spPr>
          <a:xfrm>
            <a:off x="658368" y="4800600"/>
            <a:ext cx="6949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kern="0" spc="1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Automatic Valve &amp; Control Equipment</a:t>
            </a:r>
            <a:endParaRPr lang="en-US" sz="130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DE491E17-DCC8-1648-A670-B8A7190E597E}"/>
              </a:ext>
            </a:extLst>
          </p:cNvPr>
          <p:cNvSpPr/>
          <p:nvPr/>
        </p:nvSpPr>
        <p:spPr>
          <a:xfrm>
            <a:off x="658368" y="594360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B6B6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Since 2022</a:t>
            </a:r>
            <a:endParaRPr lang="en-US" sz="13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0D122DF7-DE70-2F42-A019-0F52DD395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396" y="896112"/>
            <a:ext cx="2749607" cy="2978437"/>
          </a:xfrm>
          <a:prstGeom prst="rect">
            <a:avLst/>
          </a:prstGeom>
        </p:spPr>
      </p:pic>
      <p:pic>
        <p:nvPicPr>
          <p:cNvPr id="10" name="Image 3" descr="/sessions/awesome-cool-goldberg/mnt/아무거나/제품사진/HIGH PERFORMANCE BUTTERFLY VALVE - DOUBLE ACTING.png">
            <a:extLst>
              <a:ext uri="{FF2B5EF4-FFF2-40B4-BE49-F238E27FC236}">
                <a16:creationId xmlns:a16="http://schemas.microsoft.com/office/drawing/2014/main" id="{52BA5973-6B10-6347-B20A-6A5E2A578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0873" y="3566160"/>
            <a:ext cx="1469036" cy="2560320"/>
          </a:xfrm>
          <a:prstGeom prst="rect">
            <a:avLst/>
          </a:prstGeom>
        </p:spPr>
      </p:pic>
      <p:pic>
        <p:nvPicPr>
          <p:cNvPr id="9" name="Image 1" descr="/sessions/awesome-cool-goldberg/mnt/아무거나/제품사진/FLANGED BALL VALVE - DOUBLE ACTING.png">
            <a:extLst>
              <a:ext uri="{FF2B5EF4-FFF2-40B4-BE49-F238E27FC236}">
                <a16:creationId xmlns:a16="http://schemas.microsoft.com/office/drawing/2014/main" id="{C8B6F179-EB42-F643-87E4-42804F56B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290" y="2926080"/>
            <a:ext cx="194111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15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_da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603504"/>
            <a:ext cx="809455" cy="51206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650703" y="493776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PRODUCTS 04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1632415" y="731520"/>
            <a:ext cx="970614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공압 구동기 / Pneumatic Actuators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566928" y="1737360"/>
            <a:ext cx="2558720" cy="4480560"/>
          </a:xfrm>
          <a:prstGeom prst="roundRect">
            <a:avLst>
              <a:gd name="adj" fmla="val 2144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6" name="Image 1" descr="/sessions/awesome-cool-goldberg/mnt/아무거나/제품사진/PNEU ACTUATOR SCOTCH YOK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8" y="3099270"/>
            <a:ext cx="2192960" cy="137269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6656" y="5742432"/>
            <a:ext cx="233926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스카치 요크 타입</a:t>
            </a:r>
            <a:endParaRPr lang="en-US" sz="1150" dirty="0"/>
          </a:p>
        </p:txBody>
      </p:sp>
      <p:sp>
        <p:nvSpPr>
          <p:cNvPr id="8" name="Shape 4"/>
          <p:cNvSpPr/>
          <p:nvPr/>
        </p:nvSpPr>
        <p:spPr>
          <a:xfrm>
            <a:off x="3399968" y="1737360"/>
            <a:ext cx="2558720" cy="4480560"/>
          </a:xfrm>
          <a:prstGeom prst="roundRect">
            <a:avLst>
              <a:gd name="adj" fmla="val 2144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9" name="Image 2" descr="/sessions/awesome-cool-goldberg/mnt/아무거나/제품사진/PNEU ACTUATOR RACK PINI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848" y="2848211"/>
            <a:ext cx="2192960" cy="187481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509696" y="5742432"/>
            <a:ext cx="233926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랙 &amp; 피니언 타입</a:t>
            </a:r>
            <a:endParaRPr lang="en-US" sz="1150" dirty="0"/>
          </a:p>
        </p:txBody>
      </p:sp>
      <p:sp>
        <p:nvSpPr>
          <p:cNvPr id="11" name="Shape 6"/>
          <p:cNvSpPr/>
          <p:nvPr/>
        </p:nvSpPr>
        <p:spPr>
          <a:xfrm>
            <a:off x="6233008" y="1737360"/>
            <a:ext cx="2558720" cy="4480560"/>
          </a:xfrm>
          <a:prstGeom prst="roundRect">
            <a:avLst>
              <a:gd name="adj" fmla="val 2144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12" name="Image 3" descr="/sessions/awesome-cool-goldberg/mnt/아무거나/제품사진/PNEU ACTUATOR LAR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5888" y="3219941"/>
            <a:ext cx="2192960" cy="113135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6342736" y="5742432"/>
            <a:ext cx="233926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altLang="ko-KR" sz="1150" b="1" dirty="0" err="1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중대형</a:t>
            </a:r>
            <a:r>
              <a:rPr lang="en-US" altLang="ko-KR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</a:t>
            </a:r>
            <a:r>
              <a:rPr lang="ko-KR" alt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쿼터</a:t>
            </a:r>
            <a:r>
              <a:rPr lang="en-US" altLang="ko-KR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</a:t>
            </a:r>
            <a:r>
              <a:rPr lang="ko-KR" alt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턴</a:t>
            </a:r>
            <a:r>
              <a:rPr lang="en-US" altLang="ko-KR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150" b="1" dirty="0" err="1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타입</a:t>
            </a:r>
            <a:r>
              <a:rPr lang="en-US" altLang="ko-KR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</a:t>
            </a:r>
            <a:endParaRPr lang="en-US" altLang="ko-KR" sz="1150" dirty="0"/>
          </a:p>
        </p:txBody>
      </p:sp>
      <p:sp>
        <p:nvSpPr>
          <p:cNvPr id="14" name="Shape 8"/>
          <p:cNvSpPr/>
          <p:nvPr/>
        </p:nvSpPr>
        <p:spPr>
          <a:xfrm>
            <a:off x="9066047" y="1737360"/>
            <a:ext cx="2558720" cy="4480560"/>
          </a:xfrm>
          <a:prstGeom prst="roundRect">
            <a:avLst>
              <a:gd name="adj" fmla="val 2144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15" name="Image 4" descr="/sessions/awesome-cool-goldberg/mnt/아무거나/제품사진/PNEU ACTUATOR LINEA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7443" y="1901952"/>
            <a:ext cx="1395930" cy="376732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9175775" y="5742432"/>
            <a:ext cx="233926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중대형 (리니어 타입)</a:t>
            </a:r>
            <a:endParaRPr lang="en-US" sz="1150" dirty="0"/>
          </a:p>
        </p:txBody>
      </p:sp>
      <p:sp>
        <p:nvSpPr>
          <p:cNvPr id="17" name="Text 10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VALBERS</a:t>
            </a: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|   회사소개서</a:t>
            </a:r>
            <a:endParaRPr lang="en-US" sz="900" dirty="0"/>
          </a:p>
        </p:txBody>
      </p:sp>
      <p:sp>
        <p:nvSpPr>
          <p:cNvPr id="18" name="Text 11"/>
          <p:cNvSpPr/>
          <p:nvPr/>
        </p:nvSpPr>
        <p:spPr>
          <a:xfrm>
            <a:off x="11185855" y="640080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_da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603504"/>
            <a:ext cx="809455" cy="51206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650703" y="493776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PRODUCTS 05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1632415" y="731520"/>
            <a:ext cx="970614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전동 구동기 / Electric Actuators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566928" y="1737360"/>
            <a:ext cx="5391760" cy="4480560"/>
          </a:xfrm>
          <a:prstGeom prst="roundRect">
            <a:avLst>
              <a:gd name="adj" fmla="val 1224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6" name="Image 1" descr="/sessions/awesome-cool-goldberg/mnt/아무거나/제품사진/ELEC ACTUATOR ROTAR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144" y="1901952"/>
            <a:ext cx="3767328" cy="376732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6656" y="5742432"/>
            <a:ext cx="517230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쿼터턴(로터리) 타입</a:t>
            </a:r>
            <a:endParaRPr lang="en-US" sz="1150" dirty="0"/>
          </a:p>
        </p:txBody>
      </p:sp>
      <p:sp>
        <p:nvSpPr>
          <p:cNvPr id="8" name="Shape 4"/>
          <p:cNvSpPr/>
          <p:nvPr/>
        </p:nvSpPr>
        <p:spPr>
          <a:xfrm>
            <a:off x="6233008" y="1737360"/>
            <a:ext cx="5391760" cy="4480560"/>
          </a:xfrm>
          <a:prstGeom prst="roundRect">
            <a:avLst>
              <a:gd name="adj" fmla="val 1224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9" name="Image 2" descr="/sessions/awesome-cool-goldberg/mnt/아무거나/제품사진/ELEC ACTUATOR LINEA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223" y="1901952"/>
            <a:ext cx="3767328" cy="376732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342736" y="5742432"/>
            <a:ext cx="517230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리니어 타입</a:t>
            </a:r>
            <a:endParaRPr lang="en-US" sz="1150" dirty="0"/>
          </a:p>
        </p:txBody>
      </p:sp>
      <p:sp>
        <p:nvSpPr>
          <p:cNvPr id="11" name="Text 6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VALBERS</a:t>
            </a: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|   회사소개서</a:t>
            </a:r>
            <a:endParaRPr lang="en-US" sz="900" dirty="0"/>
          </a:p>
        </p:txBody>
      </p:sp>
      <p:sp>
        <p:nvSpPr>
          <p:cNvPr id="12" name="Text 7"/>
          <p:cNvSpPr/>
          <p:nvPr/>
        </p:nvSpPr>
        <p:spPr>
          <a:xfrm>
            <a:off x="11185855" y="640080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_da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603504"/>
            <a:ext cx="809455" cy="51206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650703" y="493776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PRODUCTS 06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1632415" y="731520"/>
            <a:ext cx="970614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밸브 부속기기 / Accessories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566928" y="1737360"/>
            <a:ext cx="2558720" cy="2103120"/>
          </a:xfrm>
          <a:prstGeom prst="roundRect">
            <a:avLst>
              <a:gd name="adj" fmla="val 2609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6" name="Image 1" descr="/sessions/awesome-cool-goldberg/mnt/아무거나/제품사진/POSITIONER E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08" y="1901952"/>
            <a:ext cx="1820359" cy="138988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6656" y="3364992"/>
            <a:ext cx="233926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 err="1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포지셔너</a:t>
            </a:r>
            <a:endParaRPr lang="en-US" sz="1150" dirty="0"/>
          </a:p>
        </p:txBody>
      </p:sp>
      <p:sp>
        <p:nvSpPr>
          <p:cNvPr id="8" name="Shape 4"/>
          <p:cNvSpPr/>
          <p:nvPr/>
        </p:nvSpPr>
        <p:spPr>
          <a:xfrm>
            <a:off x="3399968" y="1737360"/>
            <a:ext cx="2558720" cy="2103120"/>
          </a:xfrm>
          <a:prstGeom prst="roundRect">
            <a:avLst>
              <a:gd name="adj" fmla="val 2609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9" name="Image 2" descr="/sessions/awesome-cool-goldberg/mnt/아무거나/제품사진/SOLENOID VALVE - ESV Seri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930" y="1901952"/>
            <a:ext cx="2126795" cy="138988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509696" y="3364992"/>
            <a:ext cx="233926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솔레노이드 밸브 (ESV)</a:t>
            </a:r>
            <a:endParaRPr lang="en-US" sz="1150" dirty="0"/>
          </a:p>
        </p:txBody>
      </p:sp>
      <p:sp>
        <p:nvSpPr>
          <p:cNvPr id="11" name="Shape 6"/>
          <p:cNvSpPr/>
          <p:nvPr/>
        </p:nvSpPr>
        <p:spPr>
          <a:xfrm>
            <a:off x="6233008" y="1737360"/>
            <a:ext cx="2558720" cy="2103120"/>
          </a:xfrm>
          <a:prstGeom prst="roundRect">
            <a:avLst>
              <a:gd name="adj" fmla="val 2609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12" name="Image 3" descr="/sessions/awesome-cool-goldberg/mnt/아무거나/제품사진/SOLENOID VALVE - ANS Seri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5888" y="2078481"/>
            <a:ext cx="2192960" cy="103683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6342736" y="3364992"/>
            <a:ext cx="233926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솔레노이드 밸브 (ANS)</a:t>
            </a:r>
            <a:endParaRPr lang="en-US" sz="1150" dirty="0"/>
          </a:p>
        </p:txBody>
      </p:sp>
      <p:sp>
        <p:nvSpPr>
          <p:cNvPr id="14" name="Shape 8"/>
          <p:cNvSpPr/>
          <p:nvPr/>
        </p:nvSpPr>
        <p:spPr>
          <a:xfrm>
            <a:off x="9066047" y="1737360"/>
            <a:ext cx="2558720" cy="2103120"/>
          </a:xfrm>
          <a:prstGeom prst="roundRect">
            <a:avLst>
              <a:gd name="adj" fmla="val 2609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15" name="Image 4" descr="/sessions/awesome-cool-goldberg/mnt/아무거나/제품사진/LIMIT SWITCH BOX - ALS Serie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0033" y="1901952"/>
            <a:ext cx="1510748" cy="138988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9175775" y="3364992"/>
            <a:ext cx="233926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리미트 스위치 박스</a:t>
            </a:r>
            <a:endParaRPr lang="en-US" sz="1150" dirty="0"/>
          </a:p>
        </p:txBody>
      </p:sp>
      <p:sp>
        <p:nvSpPr>
          <p:cNvPr id="17" name="Shape 10"/>
          <p:cNvSpPr/>
          <p:nvPr/>
        </p:nvSpPr>
        <p:spPr>
          <a:xfrm>
            <a:off x="566928" y="4114800"/>
            <a:ext cx="2558720" cy="2103120"/>
          </a:xfrm>
          <a:prstGeom prst="roundRect">
            <a:avLst>
              <a:gd name="adj" fmla="val 2609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18" name="Image 5" descr="/sessions/awesome-cool-goldberg/mnt/아무거나/제품사진/AIR FILTER REGULATOR - AFR Serie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682" y="4279392"/>
            <a:ext cx="1769212" cy="1389888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76656" y="5742432"/>
            <a:ext cx="233926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에어 필터 레귤레이터</a:t>
            </a:r>
            <a:endParaRPr lang="en-US" sz="1150" dirty="0"/>
          </a:p>
        </p:txBody>
      </p:sp>
      <p:sp>
        <p:nvSpPr>
          <p:cNvPr id="20" name="Shape 12"/>
          <p:cNvSpPr/>
          <p:nvPr/>
        </p:nvSpPr>
        <p:spPr>
          <a:xfrm>
            <a:off x="3399968" y="4114800"/>
            <a:ext cx="2558720" cy="2103120"/>
          </a:xfrm>
          <a:prstGeom prst="roundRect">
            <a:avLst>
              <a:gd name="adj" fmla="val 2609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21" name="Image 6" descr="/sessions/awesome-cool-goldberg/mnt/아무거나/제품사진/SPEED CONTROLLER - FC Serie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2077" y="4279392"/>
            <a:ext cx="2174502" cy="1389888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3509696" y="5742432"/>
            <a:ext cx="233926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스피드 컨트롤러</a:t>
            </a:r>
            <a:endParaRPr lang="en-US" sz="1150" dirty="0"/>
          </a:p>
        </p:txBody>
      </p:sp>
      <p:sp>
        <p:nvSpPr>
          <p:cNvPr id="23" name="Shape 14"/>
          <p:cNvSpPr/>
          <p:nvPr/>
        </p:nvSpPr>
        <p:spPr>
          <a:xfrm>
            <a:off x="6233008" y="4114800"/>
            <a:ext cx="2558720" cy="2103120"/>
          </a:xfrm>
          <a:prstGeom prst="roundRect">
            <a:avLst>
              <a:gd name="adj" fmla="val 2609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24" name="Image 7" descr="/sessions/awesome-cool-goldberg/mnt/아무거나/제품사진/MANUAL HANDLE - ADG Serie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2605" y="4279392"/>
            <a:ext cx="1939526" cy="1389888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6342736" y="5742432"/>
            <a:ext cx="233926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매뉴얼 핸들</a:t>
            </a:r>
            <a:endParaRPr lang="en-US" sz="1150" dirty="0"/>
          </a:p>
        </p:txBody>
      </p:sp>
      <p:sp>
        <p:nvSpPr>
          <p:cNvPr id="26" name="Shape 16"/>
          <p:cNvSpPr/>
          <p:nvPr/>
        </p:nvSpPr>
        <p:spPr>
          <a:xfrm>
            <a:off x="9066047" y="4114800"/>
            <a:ext cx="2558720" cy="2103120"/>
          </a:xfrm>
          <a:prstGeom prst="roundRect">
            <a:avLst>
              <a:gd name="adj" fmla="val 2609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27" name="Image 8" descr="/sessions/awesome-cool-goldberg/mnt/아무거나/제품사진/SILENCER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86118" y="4279392"/>
            <a:ext cx="1718578" cy="1389888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9175775" y="5742432"/>
            <a:ext cx="233926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ko-KR" altLang="en-US" sz="1150" b="1" dirty="0" err="1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소음기</a:t>
            </a:r>
            <a:endParaRPr lang="en-US" sz="1150" dirty="0"/>
          </a:p>
        </p:txBody>
      </p:sp>
      <p:sp>
        <p:nvSpPr>
          <p:cNvPr id="29" name="Text 18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VALBERS</a:t>
            </a: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|   회사소개서</a:t>
            </a:r>
            <a:endParaRPr lang="en-US" sz="900" dirty="0"/>
          </a:p>
        </p:txBody>
      </p:sp>
      <p:sp>
        <p:nvSpPr>
          <p:cNvPr id="30" name="Text 19"/>
          <p:cNvSpPr/>
          <p:nvPr/>
        </p:nvSpPr>
        <p:spPr>
          <a:xfrm>
            <a:off x="11185855" y="640080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_da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603504"/>
            <a:ext cx="809455" cy="51206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650703" y="493776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APPLICATIONS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1632415" y="731520"/>
            <a:ext cx="970614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적용 분야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868680" y="1481328"/>
            <a:ext cx="10424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밸버스의 자동밸브와 제어기기는 정밀한 유체 제어가 필요한 다양한 산업 현장에 적용됩니다.</a:t>
            </a:r>
            <a:endParaRPr lang="en-US" sz="1350" dirty="0"/>
          </a:p>
        </p:txBody>
      </p:sp>
      <p:sp>
        <p:nvSpPr>
          <p:cNvPr id="6" name="Shape 3"/>
          <p:cNvSpPr/>
          <p:nvPr/>
        </p:nvSpPr>
        <p:spPr>
          <a:xfrm>
            <a:off x="868680" y="2148840"/>
            <a:ext cx="1895185" cy="1691640"/>
          </a:xfrm>
          <a:prstGeom prst="roundRect">
            <a:avLst>
              <a:gd name="adj" fmla="val 3784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9000"/>
              </a:srgbClr>
            </a:outerShdw>
          </a:effectLst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377" y="2441448"/>
            <a:ext cx="621792" cy="62179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14400" y="3227832"/>
            <a:ext cx="180374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제철 · 금속</a:t>
            </a:r>
            <a:endParaRPr lang="en-US" sz="1300" dirty="0"/>
          </a:p>
        </p:txBody>
      </p:sp>
      <p:sp>
        <p:nvSpPr>
          <p:cNvPr id="9" name="Shape 5"/>
          <p:cNvSpPr/>
          <p:nvPr/>
        </p:nvSpPr>
        <p:spPr>
          <a:xfrm>
            <a:off x="3083905" y="2148840"/>
            <a:ext cx="1895185" cy="1691640"/>
          </a:xfrm>
          <a:prstGeom prst="roundRect">
            <a:avLst>
              <a:gd name="adj" fmla="val 3784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9000"/>
              </a:srgbClr>
            </a:outerShdw>
          </a:effectLst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602" y="2441448"/>
            <a:ext cx="621792" cy="62179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3129625" y="3227832"/>
            <a:ext cx="180374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발전 · 에너지</a:t>
            </a:r>
            <a:endParaRPr lang="en-US" sz="1300" dirty="0"/>
          </a:p>
        </p:txBody>
      </p:sp>
      <p:sp>
        <p:nvSpPr>
          <p:cNvPr id="12" name="Shape 7"/>
          <p:cNvSpPr/>
          <p:nvPr/>
        </p:nvSpPr>
        <p:spPr>
          <a:xfrm>
            <a:off x="5299131" y="2148840"/>
            <a:ext cx="1895185" cy="1691640"/>
          </a:xfrm>
          <a:prstGeom prst="roundRect">
            <a:avLst>
              <a:gd name="adj" fmla="val 3784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9000"/>
              </a:srgbClr>
            </a:outerShdw>
          </a:effectLst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5828" y="2441448"/>
            <a:ext cx="621792" cy="621792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344851" y="3227832"/>
            <a:ext cx="180374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석유화학</a:t>
            </a:r>
            <a:endParaRPr lang="en-US" sz="1300" dirty="0"/>
          </a:p>
        </p:txBody>
      </p:sp>
      <p:sp>
        <p:nvSpPr>
          <p:cNvPr id="15" name="Shape 9"/>
          <p:cNvSpPr/>
          <p:nvPr/>
        </p:nvSpPr>
        <p:spPr>
          <a:xfrm>
            <a:off x="7514356" y="2148840"/>
            <a:ext cx="1895185" cy="1691640"/>
          </a:xfrm>
          <a:prstGeom prst="roundRect">
            <a:avLst>
              <a:gd name="adj" fmla="val 3784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9000"/>
              </a:srgbClr>
            </a:outerShdw>
          </a:effectLst>
        </p:spPr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1053" y="2441448"/>
            <a:ext cx="621792" cy="621792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7560076" y="3227832"/>
            <a:ext cx="180374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식품 · 음료</a:t>
            </a:r>
            <a:endParaRPr lang="en-US" sz="1300" dirty="0"/>
          </a:p>
        </p:txBody>
      </p:sp>
      <p:sp>
        <p:nvSpPr>
          <p:cNvPr id="18" name="Shape 11"/>
          <p:cNvSpPr/>
          <p:nvPr/>
        </p:nvSpPr>
        <p:spPr>
          <a:xfrm>
            <a:off x="9729582" y="2148840"/>
            <a:ext cx="1895185" cy="1691640"/>
          </a:xfrm>
          <a:prstGeom prst="roundRect">
            <a:avLst>
              <a:gd name="adj" fmla="val 3784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9000"/>
              </a:srgbClr>
            </a:outerShdw>
          </a:effectLst>
        </p:spPr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66278" y="2441448"/>
            <a:ext cx="621792" cy="621792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9775302" y="3227832"/>
            <a:ext cx="180374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제약 · 바이오</a:t>
            </a:r>
            <a:endParaRPr lang="en-US" sz="1300" dirty="0"/>
          </a:p>
        </p:txBody>
      </p:sp>
      <p:sp>
        <p:nvSpPr>
          <p:cNvPr id="21" name="Shape 13"/>
          <p:cNvSpPr/>
          <p:nvPr/>
        </p:nvSpPr>
        <p:spPr>
          <a:xfrm>
            <a:off x="1825417" y="4114800"/>
            <a:ext cx="1895185" cy="1691640"/>
          </a:xfrm>
          <a:prstGeom prst="roundRect">
            <a:avLst>
              <a:gd name="adj" fmla="val 3784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9000"/>
              </a:srgbClr>
            </a:outerShdw>
          </a:effectLst>
        </p:spPr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2113" y="4407408"/>
            <a:ext cx="621792" cy="621792"/>
          </a:xfrm>
          <a:prstGeom prst="rect">
            <a:avLst/>
          </a:prstGeom>
        </p:spPr>
      </p:pic>
      <p:sp>
        <p:nvSpPr>
          <p:cNvPr id="23" name="Text 14"/>
          <p:cNvSpPr/>
          <p:nvPr/>
        </p:nvSpPr>
        <p:spPr>
          <a:xfrm>
            <a:off x="1871137" y="5193792"/>
            <a:ext cx="180374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반도체 · 전자</a:t>
            </a:r>
            <a:endParaRPr lang="en-US" sz="1300" dirty="0"/>
          </a:p>
        </p:txBody>
      </p:sp>
      <p:sp>
        <p:nvSpPr>
          <p:cNvPr id="24" name="Shape 15"/>
          <p:cNvSpPr/>
          <p:nvPr/>
        </p:nvSpPr>
        <p:spPr>
          <a:xfrm>
            <a:off x="4040642" y="4114800"/>
            <a:ext cx="1895185" cy="1691640"/>
          </a:xfrm>
          <a:prstGeom prst="roundRect">
            <a:avLst>
              <a:gd name="adj" fmla="val 3784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9000"/>
              </a:srgbClr>
            </a:outerShdw>
          </a:effectLst>
        </p:spPr>
      </p:sp>
      <p:pic>
        <p:nvPicPr>
          <p:cNvPr id="25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7339" y="4407408"/>
            <a:ext cx="621792" cy="621792"/>
          </a:xfrm>
          <a:prstGeom prst="rect">
            <a:avLst/>
          </a:prstGeom>
        </p:spPr>
      </p:pic>
      <p:sp>
        <p:nvSpPr>
          <p:cNvPr id="26" name="Text 16"/>
          <p:cNvSpPr/>
          <p:nvPr/>
        </p:nvSpPr>
        <p:spPr>
          <a:xfrm>
            <a:off x="4086362" y="5193792"/>
            <a:ext cx="180374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정유</a:t>
            </a:r>
            <a:endParaRPr lang="en-US" sz="1300" dirty="0"/>
          </a:p>
        </p:txBody>
      </p:sp>
      <p:sp>
        <p:nvSpPr>
          <p:cNvPr id="27" name="Shape 17"/>
          <p:cNvSpPr/>
          <p:nvPr/>
        </p:nvSpPr>
        <p:spPr>
          <a:xfrm>
            <a:off x="6255868" y="4114800"/>
            <a:ext cx="1895185" cy="1691640"/>
          </a:xfrm>
          <a:prstGeom prst="roundRect">
            <a:avLst>
              <a:gd name="adj" fmla="val 3784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9000"/>
              </a:srgbClr>
            </a:outerShdw>
          </a:effectLst>
        </p:spPr>
      </p:sp>
      <p:pic>
        <p:nvPicPr>
          <p:cNvPr id="28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92564" y="4407408"/>
            <a:ext cx="621792" cy="621792"/>
          </a:xfrm>
          <a:prstGeom prst="rect">
            <a:avLst/>
          </a:prstGeom>
        </p:spPr>
      </p:pic>
      <p:sp>
        <p:nvSpPr>
          <p:cNvPr id="29" name="Text 18"/>
          <p:cNvSpPr/>
          <p:nvPr/>
        </p:nvSpPr>
        <p:spPr>
          <a:xfrm>
            <a:off x="6301588" y="5193792"/>
            <a:ext cx="180374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환경 · 수처리</a:t>
            </a:r>
            <a:endParaRPr lang="en-US" sz="1300" dirty="0"/>
          </a:p>
        </p:txBody>
      </p:sp>
      <p:sp>
        <p:nvSpPr>
          <p:cNvPr id="30" name="Shape 19"/>
          <p:cNvSpPr/>
          <p:nvPr/>
        </p:nvSpPr>
        <p:spPr>
          <a:xfrm>
            <a:off x="8471093" y="4114800"/>
            <a:ext cx="1895185" cy="1691640"/>
          </a:xfrm>
          <a:prstGeom prst="roundRect">
            <a:avLst>
              <a:gd name="adj" fmla="val 3784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9000"/>
              </a:srgbClr>
            </a:outerShdw>
          </a:effectLst>
        </p:spPr>
      </p:sp>
      <p:pic>
        <p:nvPicPr>
          <p:cNvPr id="3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07790" y="4407408"/>
            <a:ext cx="621792" cy="621792"/>
          </a:xfrm>
          <a:prstGeom prst="rect">
            <a:avLst/>
          </a:prstGeom>
        </p:spPr>
      </p:pic>
      <p:sp>
        <p:nvSpPr>
          <p:cNvPr id="32" name="Text 20"/>
          <p:cNvSpPr/>
          <p:nvPr/>
        </p:nvSpPr>
        <p:spPr>
          <a:xfrm>
            <a:off x="8516813" y="5193792"/>
            <a:ext cx="180374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2차전지</a:t>
            </a:r>
            <a:endParaRPr lang="en-US" sz="1300" dirty="0"/>
          </a:p>
        </p:txBody>
      </p:sp>
      <p:sp>
        <p:nvSpPr>
          <p:cNvPr id="33" name="Text 21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VALBERS</a:t>
            </a: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|   회사소개서</a:t>
            </a:r>
            <a:endParaRPr lang="en-US" sz="900" dirty="0"/>
          </a:p>
        </p:txBody>
      </p:sp>
      <p:sp>
        <p:nvSpPr>
          <p:cNvPr id="34" name="Text 22"/>
          <p:cNvSpPr/>
          <p:nvPr/>
        </p:nvSpPr>
        <p:spPr>
          <a:xfrm>
            <a:off x="11185855" y="640080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_da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603504"/>
            <a:ext cx="809455" cy="51206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650703" y="493776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BUSINESS PERFORMANCE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1632415" y="731520"/>
            <a:ext cx="970614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주요 납품실적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566928" y="1536192"/>
            <a:ext cx="11057839" cy="512064"/>
          </a:xfrm>
          <a:prstGeom prst="roundRect">
            <a:avLst>
              <a:gd name="adj" fmla="val 10714"/>
            </a:avLst>
          </a:prstGeom>
          <a:solidFill>
            <a:srgbClr val="222226"/>
          </a:solidFill>
          <a:ln/>
        </p:spPr>
      </p:sp>
      <p:sp>
        <p:nvSpPr>
          <p:cNvPr id="6" name="Shape 3"/>
          <p:cNvSpPr/>
          <p:nvPr/>
        </p:nvSpPr>
        <p:spPr>
          <a:xfrm>
            <a:off x="804672" y="1737360"/>
            <a:ext cx="109728" cy="109728"/>
          </a:xfrm>
          <a:prstGeom prst="ellipse">
            <a:avLst/>
          </a:prstGeom>
          <a:solidFill>
            <a:srgbClr val="E1242A"/>
          </a:solidFill>
          <a:ln/>
        </p:spPr>
      </p:sp>
      <p:sp>
        <p:nvSpPr>
          <p:cNvPr id="7" name="Text 4"/>
          <p:cNvSpPr/>
          <p:nvPr/>
        </p:nvSpPr>
        <p:spPr>
          <a:xfrm>
            <a:off x="1024128" y="1536192"/>
            <a:ext cx="9229039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2차전지 · 소재      </a:t>
            </a:r>
            <a:r>
              <a:rPr lang="en-US" sz="1100" dirty="0">
                <a:solidFill>
                  <a:srgbClr val="B6B6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Secondary Battery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10436047" y="1536192"/>
            <a:ext cx="10058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6건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566928" y="2286000"/>
            <a:ext cx="685800" cy="438912"/>
          </a:xfrm>
          <a:prstGeom prst="rect">
            <a:avLst/>
          </a:prstGeom>
          <a:solidFill>
            <a:srgbClr val="333338"/>
          </a:solidFill>
          <a:ln/>
        </p:spPr>
      </p:sp>
      <p:sp>
        <p:nvSpPr>
          <p:cNvPr id="10" name="Text 7"/>
          <p:cNvSpPr/>
          <p:nvPr/>
        </p:nvSpPr>
        <p:spPr>
          <a:xfrm>
            <a:off x="694944" y="2286000"/>
            <a:ext cx="46634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1252728" y="2286000"/>
            <a:ext cx="5852160" cy="438912"/>
          </a:xfrm>
          <a:prstGeom prst="rect">
            <a:avLst/>
          </a:prstGeom>
          <a:solidFill>
            <a:srgbClr val="333338"/>
          </a:solidFill>
          <a:ln/>
        </p:spPr>
      </p:sp>
      <p:sp>
        <p:nvSpPr>
          <p:cNvPr id="12" name="Text 9"/>
          <p:cNvSpPr/>
          <p:nvPr/>
        </p:nvSpPr>
        <p:spPr>
          <a:xfrm>
            <a:off x="1380744" y="2286000"/>
            <a:ext cx="563270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PROJECT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7104888" y="2286000"/>
            <a:ext cx="1691640" cy="438912"/>
          </a:xfrm>
          <a:prstGeom prst="rect">
            <a:avLst/>
          </a:prstGeom>
          <a:solidFill>
            <a:srgbClr val="333338"/>
          </a:solidFill>
          <a:ln/>
        </p:spPr>
      </p:sp>
      <p:sp>
        <p:nvSpPr>
          <p:cNvPr id="14" name="Text 11"/>
          <p:cNvSpPr/>
          <p:nvPr/>
        </p:nvSpPr>
        <p:spPr>
          <a:xfrm>
            <a:off x="7232904" y="2286000"/>
            <a:ext cx="147218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납품년월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8796528" y="2286000"/>
            <a:ext cx="2828239" cy="438912"/>
          </a:xfrm>
          <a:prstGeom prst="rect">
            <a:avLst/>
          </a:prstGeom>
          <a:solidFill>
            <a:srgbClr val="333338"/>
          </a:solidFill>
          <a:ln/>
        </p:spPr>
      </p:sp>
      <p:sp>
        <p:nvSpPr>
          <p:cNvPr id="16" name="Text 13"/>
          <p:cNvSpPr/>
          <p:nvPr/>
        </p:nvSpPr>
        <p:spPr>
          <a:xfrm>
            <a:off x="8924544" y="2286000"/>
            <a:ext cx="2608783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품목 (TYPE)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566928" y="2724912"/>
            <a:ext cx="685800" cy="585216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694944" y="2724912"/>
            <a:ext cx="466344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100" dirty="0"/>
          </a:p>
        </p:txBody>
      </p:sp>
      <p:sp>
        <p:nvSpPr>
          <p:cNvPr id="19" name="Shape 16"/>
          <p:cNvSpPr/>
          <p:nvPr/>
        </p:nvSpPr>
        <p:spPr>
          <a:xfrm>
            <a:off x="1252728" y="2724912"/>
            <a:ext cx="5852160" cy="585216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1380744" y="2724912"/>
            <a:ext cx="5632704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삼성SDI 헝가리 NMP Recovery System</a:t>
            </a:r>
            <a:endParaRPr lang="en-US" sz="1150" dirty="0"/>
          </a:p>
        </p:txBody>
      </p:sp>
      <p:sp>
        <p:nvSpPr>
          <p:cNvPr id="21" name="Shape 18"/>
          <p:cNvSpPr/>
          <p:nvPr/>
        </p:nvSpPr>
        <p:spPr>
          <a:xfrm>
            <a:off x="7104888" y="2724912"/>
            <a:ext cx="1691640" cy="585216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7232904" y="2724912"/>
            <a:ext cx="1472184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2022.08</a:t>
            </a:r>
            <a:endParaRPr lang="en-US" sz="1100" dirty="0"/>
          </a:p>
        </p:txBody>
      </p:sp>
      <p:sp>
        <p:nvSpPr>
          <p:cNvPr id="23" name="Shape 20"/>
          <p:cNvSpPr/>
          <p:nvPr/>
        </p:nvSpPr>
        <p:spPr>
          <a:xfrm>
            <a:off x="8796528" y="2724912"/>
            <a:ext cx="2828239" cy="585216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8924544" y="2724912"/>
            <a:ext cx="2608783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#150 FL'G V/V 외</a:t>
            </a:r>
            <a:endParaRPr lang="en-US" sz="1050" dirty="0"/>
          </a:p>
        </p:txBody>
      </p:sp>
      <p:sp>
        <p:nvSpPr>
          <p:cNvPr id="25" name="Shape 22"/>
          <p:cNvSpPr/>
          <p:nvPr/>
        </p:nvSpPr>
        <p:spPr>
          <a:xfrm>
            <a:off x="566928" y="3310128"/>
            <a:ext cx="685800" cy="585216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694944" y="3310128"/>
            <a:ext cx="466344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27" name="Shape 24"/>
          <p:cNvSpPr/>
          <p:nvPr/>
        </p:nvSpPr>
        <p:spPr>
          <a:xfrm>
            <a:off x="1252728" y="3310128"/>
            <a:ext cx="5852160" cy="585216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1380744" y="3310128"/>
            <a:ext cx="5632704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삼성SDI 말레이시아 Solvent Recovery System</a:t>
            </a:r>
            <a:endParaRPr lang="en-US" sz="1150" dirty="0"/>
          </a:p>
        </p:txBody>
      </p:sp>
      <p:sp>
        <p:nvSpPr>
          <p:cNvPr id="29" name="Shape 26"/>
          <p:cNvSpPr/>
          <p:nvPr/>
        </p:nvSpPr>
        <p:spPr>
          <a:xfrm>
            <a:off x="7104888" y="3310128"/>
            <a:ext cx="1691640" cy="585216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7232904" y="3310128"/>
            <a:ext cx="1472184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2023.05</a:t>
            </a:r>
            <a:endParaRPr lang="en-US" sz="1100" dirty="0"/>
          </a:p>
        </p:txBody>
      </p:sp>
      <p:sp>
        <p:nvSpPr>
          <p:cNvPr id="31" name="Shape 28"/>
          <p:cNvSpPr/>
          <p:nvPr/>
        </p:nvSpPr>
        <p:spPr>
          <a:xfrm>
            <a:off x="8796528" y="3310128"/>
            <a:ext cx="2828239" cy="585216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8924544" y="3310128"/>
            <a:ext cx="2608783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#150 FL'G V/V 외</a:t>
            </a:r>
            <a:endParaRPr lang="en-US" sz="1050" dirty="0"/>
          </a:p>
        </p:txBody>
      </p:sp>
      <p:sp>
        <p:nvSpPr>
          <p:cNvPr id="33" name="Shape 30"/>
          <p:cNvSpPr/>
          <p:nvPr/>
        </p:nvSpPr>
        <p:spPr>
          <a:xfrm>
            <a:off x="566928" y="3895344"/>
            <a:ext cx="685800" cy="585216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34" name="Text 31"/>
          <p:cNvSpPr/>
          <p:nvPr/>
        </p:nvSpPr>
        <p:spPr>
          <a:xfrm>
            <a:off x="694944" y="3895344"/>
            <a:ext cx="466344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35" name="Shape 32"/>
          <p:cNvSpPr/>
          <p:nvPr/>
        </p:nvSpPr>
        <p:spPr>
          <a:xfrm>
            <a:off x="1252728" y="3895344"/>
            <a:ext cx="5852160" cy="585216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36" name="Text 33"/>
          <p:cNvSpPr/>
          <p:nvPr/>
        </p:nvSpPr>
        <p:spPr>
          <a:xfrm>
            <a:off x="1380744" y="3895344"/>
            <a:ext cx="5632704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삼성SDI 인디애나 Solvent Recovery System</a:t>
            </a:r>
            <a:endParaRPr lang="en-US" sz="1150" dirty="0"/>
          </a:p>
        </p:txBody>
      </p:sp>
      <p:sp>
        <p:nvSpPr>
          <p:cNvPr id="37" name="Shape 34"/>
          <p:cNvSpPr/>
          <p:nvPr/>
        </p:nvSpPr>
        <p:spPr>
          <a:xfrm>
            <a:off x="7104888" y="3895344"/>
            <a:ext cx="1691640" cy="585216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38" name="Text 35"/>
          <p:cNvSpPr/>
          <p:nvPr/>
        </p:nvSpPr>
        <p:spPr>
          <a:xfrm>
            <a:off x="7232904" y="3895344"/>
            <a:ext cx="1472184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2023.09</a:t>
            </a:r>
            <a:endParaRPr lang="en-US" sz="1100" dirty="0"/>
          </a:p>
        </p:txBody>
      </p:sp>
      <p:sp>
        <p:nvSpPr>
          <p:cNvPr id="39" name="Shape 36"/>
          <p:cNvSpPr/>
          <p:nvPr/>
        </p:nvSpPr>
        <p:spPr>
          <a:xfrm>
            <a:off x="8796528" y="3895344"/>
            <a:ext cx="2828239" cy="585216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40" name="Text 37"/>
          <p:cNvSpPr/>
          <p:nvPr/>
        </p:nvSpPr>
        <p:spPr>
          <a:xfrm>
            <a:off x="8924544" y="3895344"/>
            <a:ext cx="2608783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#150 FL'G V/V 외</a:t>
            </a:r>
            <a:endParaRPr lang="en-US" sz="1050" dirty="0"/>
          </a:p>
        </p:txBody>
      </p:sp>
      <p:sp>
        <p:nvSpPr>
          <p:cNvPr id="41" name="Shape 38"/>
          <p:cNvSpPr/>
          <p:nvPr/>
        </p:nvSpPr>
        <p:spPr>
          <a:xfrm>
            <a:off x="566928" y="4480560"/>
            <a:ext cx="685800" cy="585216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694944" y="4480560"/>
            <a:ext cx="466344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43" name="Shape 40"/>
          <p:cNvSpPr/>
          <p:nvPr/>
        </p:nvSpPr>
        <p:spPr>
          <a:xfrm>
            <a:off x="1252728" y="4480560"/>
            <a:ext cx="5852160" cy="585216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44" name="Text 41"/>
          <p:cNvSpPr/>
          <p:nvPr/>
        </p:nvSpPr>
        <p:spPr>
          <a:xfrm>
            <a:off x="1380744" y="4480560"/>
            <a:ext cx="5632704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 ON 서산 NMP Recovery System</a:t>
            </a:r>
            <a:endParaRPr lang="en-US" sz="1150" dirty="0"/>
          </a:p>
        </p:txBody>
      </p:sp>
      <p:sp>
        <p:nvSpPr>
          <p:cNvPr id="45" name="Shape 42"/>
          <p:cNvSpPr/>
          <p:nvPr/>
        </p:nvSpPr>
        <p:spPr>
          <a:xfrm>
            <a:off x="7104888" y="4480560"/>
            <a:ext cx="1691640" cy="585216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46" name="Text 43"/>
          <p:cNvSpPr/>
          <p:nvPr/>
        </p:nvSpPr>
        <p:spPr>
          <a:xfrm>
            <a:off x="7232904" y="4480560"/>
            <a:ext cx="1472184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2024.05</a:t>
            </a:r>
            <a:endParaRPr lang="en-US" sz="1100" dirty="0"/>
          </a:p>
        </p:txBody>
      </p:sp>
      <p:sp>
        <p:nvSpPr>
          <p:cNvPr id="47" name="Shape 44"/>
          <p:cNvSpPr/>
          <p:nvPr/>
        </p:nvSpPr>
        <p:spPr>
          <a:xfrm>
            <a:off x="8796528" y="4480560"/>
            <a:ext cx="2828239" cy="585216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48" name="Text 45"/>
          <p:cNvSpPr/>
          <p:nvPr/>
        </p:nvSpPr>
        <p:spPr>
          <a:xfrm>
            <a:off x="8924544" y="4480560"/>
            <a:ext cx="2608783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CONTROL GLOBE VALVE 외</a:t>
            </a:r>
            <a:endParaRPr lang="en-US" sz="1050" dirty="0"/>
          </a:p>
        </p:txBody>
      </p:sp>
      <p:sp>
        <p:nvSpPr>
          <p:cNvPr id="49" name="Shape 46"/>
          <p:cNvSpPr/>
          <p:nvPr/>
        </p:nvSpPr>
        <p:spPr>
          <a:xfrm>
            <a:off x="566928" y="5065776"/>
            <a:ext cx="685800" cy="585216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50" name="Text 47"/>
          <p:cNvSpPr/>
          <p:nvPr/>
        </p:nvSpPr>
        <p:spPr>
          <a:xfrm>
            <a:off x="694944" y="5065776"/>
            <a:ext cx="466344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1" name="Shape 48"/>
          <p:cNvSpPr/>
          <p:nvPr/>
        </p:nvSpPr>
        <p:spPr>
          <a:xfrm>
            <a:off x="1252728" y="5065776"/>
            <a:ext cx="5852160" cy="585216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52" name="Text 49"/>
          <p:cNvSpPr/>
          <p:nvPr/>
        </p:nvSpPr>
        <p:spPr>
          <a:xfrm>
            <a:off x="1380744" y="5065776"/>
            <a:ext cx="5632704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금양 동부산 NMP Recovery System</a:t>
            </a:r>
            <a:endParaRPr lang="en-US" sz="1150" dirty="0"/>
          </a:p>
        </p:txBody>
      </p:sp>
      <p:sp>
        <p:nvSpPr>
          <p:cNvPr id="53" name="Shape 50"/>
          <p:cNvSpPr/>
          <p:nvPr/>
        </p:nvSpPr>
        <p:spPr>
          <a:xfrm>
            <a:off x="7104888" y="5065776"/>
            <a:ext cx="1691640" cy="585216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54" name="Text 51"/>
          <p:cNvSpPr/>
          <p:nvPr/>
        </p:nvSpPr>
        <p:spPr>
          <a:xfrm>
            <a:off x="7232904" y="5065776"/>
            <a:ext cx="1472184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2024.06</a:t>
            </a:r>
            <a:endParaRPr lang="en-US" sz="1100" dirty="0"/>
          </a:p>
        </p:txBody>
      </p:sp>
      <p:sp>
        <p:nvSpPr>
          <p:cNvPr id="55" name="Shape 52"/>
          <p:cNvSpPr/>
          <p:nvPr/>
        </p:nvSpPr>
        <p:spPr>
          <a:xfrm>
            <a:off x="8796528" y="5065776"/>
            <a:ext cx="2828239" cy="585216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56" name="Text 53"/>
          <p:cNvSpPr/>
          <p:nvPr/>
        </p:nvSpPr>
        <p:spPr>
          <a:xfrm>
            <a:off x="8924544" y="5065776"/>
            <a:ext cx="2608783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#150 FL'G V/V 외</a:t>
            </a:r>
            <a:endParaRPr lang="en-US" sz="1050" dirty="0"/>
          </a:p>
        </p:txBody>
      </p:sp>
      <p:sp>
        <p:nvSpPr>
          <p:cNvPr id="57" name="Shape 54"/>
          <p:cNvSpPr/>
          <p:nvPr/>
        </p:nvSpPr>
        <p:spPr>
          <a:xfrm>
            <a:off x="566928" y="5650992"/>
            <a:ext cx="685800" cy="585216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58" name="Text 55"/>
          <p:cNvSpPr/>
          <p:nvPr/>
        </p:nvSpPr>
        <p:spPr>
          <a:xfrm>
            <a:off x="694944" y="5650992"/>
            <a:ext cx="466344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9" name="Shape 56"/>
          <p:cNvSpPr/>
          <p:nvPr/>
        </p:nvSpPr>
        <p:spPr>
          <a:xfrm>
            <a:off x="1252728" y="5650992"/>
            <a:ext cx="5852160" cy="585216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60" name="Text 57"/>
          <p:cNvSpPr/>
          <p:nvPr/>
        </p:nvSpPr>
        <p:spPr>
          <a:xfrm>
            <a:off x="1380744" y="5650992"/>
            <a:ext cx="5632704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POSCO(광양) 고순도 황산니켈 제조설비</a:t>
            </a:r>
            <a:endParaRPr lang="en-US" sz="1150" dirty="0"/>
          </a:p>
        </p:txBody>
      </p:sp>
      <p:sp>
        <p:nvSpPr>
          <p:cNvPr id="61" name="Shape 58"/>
          <p:cNvSpPr/>
          <p:nvPr/>
        </p:nvSpPr>
        <p:spPr>
          <a:xfrm>
            <a:off x="7104888" y="5650992"/>
            <a:ext cx="1691640" cy="585216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62" name="Text 59"/>
          <p:cNvSpPr/>
          <p:nvPr/>
        </p:nvSpPr>
        <p:spPr>
          <a:xfrm>
            <a:off x="7232904" y="5650992"/>
            <a:ext cx="1472184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2023.09</a:t>
            </a:r>
            <a:endParaRPr lang="en-US" sz="1100" dirty="0"/>
          </a:p>
        </p:txBody>
      </p:sp>
      <p:sp>
        <p:nvSpPr>
          <p:cNvPr id="63" name="Shape 60"/>
          <p:cNvSpPr/>
          <p:nvPr/>
        </p:nvSpPr>
        <p:spPr>
          <a:xfrm>
            <a:off x="8796528" y="5650992"/>
            <a:ext cx="2828239" cy="585216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64" name="Text 61"/>
          <p:cNvSpPr/>
          <p:nvPr/>
        </p:nvSpPr>
        <p:spPr>
          <a:xfrm>
            <a:off x="8924544" y="5650992"/>
            <a:ext cx="2608783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PVC PNEUMATIC BALL VALVE 외</a:t>
            </a:r>
            <a:endParaRPr lang="en-US" sz="1050" dirty="0"/>
          </a:p>
        </p:txBody>
      </p:sp>
      <p:sp>
        <p:nvSpPr>
          <p:cNvPr id="65" name="Text 62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VALBERS</a:t>
            </a: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|   회사소개서</a:t>
            </a:r>
            <a:endParaRPr lang="en-US" sz="900" dirty="0"/>
          </a:p>
        </p:txBody>
      </p:sp>
      <p:sp>
        <p:nvSpPr>
          <p:cNvPr id="66" name="Text 63"/>
          <p:cNvSpPr/>
          <p:nvPr/>
        </p:nvSpPr>
        <p:spPr>
          <a:xfrm>
            <a:off x="11185855" y="640080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_da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603504"/>
            <a:ext cx="809455" cy="51206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650703" y="493776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BUSINESS PERFORMANCE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1632415" y="731520"/>
            <a:ext cx="970614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주요 납품실적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566928" y="1536192"/>
            <a:ext cx="11057839" cy="512064"/>
          </a:xfrm>
          <a:prstGeom prst="roundRect">
            <a:avLst>
              <a:gd name="adj" fmla="val 10714"/>
            </a:avLst>
          </a:prstGeom>
          <a:solidFill>
            <a:srgbClr val="222226"/>
          </a:solidFill>
          <a:ln/>
        </p:spPr>
      </p:sp>
      <p:sp>
        <p:nvSpPr>
          <p:cNvPr id="6" name="Shape 3"/>
          <p:cNvSpPr/>
          <p:nvPr/>
        </p:nvSpPr>
        <p:spPr>
          <a:xfrm>
            <a:off x="804672" y="1737360"/>
            <a:ext cx="109728" cy="109728"/>
          </a:xfrm>
          <a:prstGeom prst="ellipse">
            <a:avLst/>
          </a:prstGeom>
          <a:solidFill>
            <a:srgbClr val="E1242A"/>
          </a:solidFill>
          <a:ln/>
        </p:spPr>
      </p:sp>
      <p:sp>
        <p:nvSpPr>
          <p:cNvPr id="7" name="Text 4"/>
          <p:cNvSpPr/>
          <p:nvPr/>
        </p:nvSpPr>
        <p:spPr>
          <a:xfrm>
            <a:off x="1024128" y="1536192"/>
            <a:ext cx="9229039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발전 · 에너지      </a:t>
            </a:r>
            <a:r>
              <a:rPr lang="en-US" sz="1100" dirty="0">
                <a:solidFill>
                  <a:srgbClr val="B6B6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Power &amp; Energy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10436047" y="1536192"/>
            <a:ext cx="10058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4건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566928" y="2286000"/>
            <a:ext cx="685800" cy="438912"/>
          </a:xfrm>
          <a:prstGeom prst="rect">
            <a:avLst/>
          </a:prstGeom>
          <a:solidFill>
            <a:srgbClr val="333338"/>
          </a:solidFill>
          <a:ln/>
        </p:spPr>
      </p:sp>
      <p:sp>
        <p:nvSpPr>
          <p:cNvPr id="10" name="Text 7"/>
          <p:cNvSpPr/>
          <p:nvPr/>
        </p:nvSpPr>
        <p:spPr>
          <a:xfrm>
            <a:off x="694944" y="2286000"/>
            <a:ext cx="46634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1252728" y="2286000"/>
            <a:ext cx="5852160" cy="438912"/>
          </a:xfrm>
          <a:prstGeom prst="rect">
            <a:avLst/>
          </a:prstGeom>
          <a:solidFill>
            <a:srgbClr val="333338"/>
          </a:solidFill>
          <a:ln/>
        </p:spPr>
      </p:sp>
      <p:sp>
        <p:nvSpPr>
          <p:cNvPr id="12" name="Text 9"/>
          <p:cNvSpPr/>
          <p:nvPr/>
        </p:nvSpPr>
        <p:spPr>
          <a:xfrm>
            <a:off x="1380744" y="2286000"/>
            <a:ext cx="563270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PROJECT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7104888" y="2286000"/>
            <a:ext cx="1691640" cy="438912"/>
          </a:xfrm>
          <a:prstGeom prst="rect">
            <a:avLst/>
          </a:prstGeom>
          <a:solidFill>
            <a:srgbClr val="333338"/>
          </a:solidFill>
          <a:ln/>
        </p:spPr>
      </p:sp>
      <p:sp>
        <p:nvSpPr>
          <p:cNvPr id="14" name="Text 11"/>
          <p:cNvSpPr/>
          <p:nvPr/>
        </p:nvSpPr>
        <p:spPr>
          <a:xfrm>
            <a:off x="7232904" y="2286000"/>
            <a:ext cx="147218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납품년월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8796528" y="2286000"/>
            <a:ext cx="2828239" cy="438912"/>
          </a:xfrm>
          <a:prstGeom prst="rect">
            <a:avLst/>
          </a:prstGeom>
          <a:solidFill>
            <a:srgbClr val="333338"/>
          </a:solidFill>
          <a:ln/>
        </p:spPr>
      </p:sp>
      <p:sp>
        <p:nvSpPr>
          <p:cNvPr id="16" name="Text 13"/>
          <p:cNvSpPr/>
          <p:nvPr/>
        </p:nvSpPr>
        <p:spPr>
          <a:xfrm>
            <a:off x="8924544" y="2286000"/>
            <a:ext cx="2608783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품목 (TYPE)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566928" y="2724912"/>
            <a:ext cx="685800" cy="71323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694944" y="2724912"/>
            <a:ext cx="46634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100" dirty="0"/>
          </a:p>
        </p:txBody>
      </p:sp>
      <p:sp>
        <p:nvSpPr>
          <p:cNvPr id="19" name="Shape 16"/>
          <p:cNvSpPr/>
          <p:nvPr/>
        </p:nvSpPr>
        <p:spPr>
          <a:xfrm>
            <a:off x="1252728" y="2724912"/>
            <a:ext cx="5852160" cy="71323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1380744" y="2724912"/>
            <a:ext cx="563270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두산에너빌리티 열처리로 NOx 배출농도 개선</a:t>
            </a:r>
            <a:endParaRPr lang="en-US" sz="1150" dirty="0"/>
          </a:p>
        </p:txBody>
      </p:sp>
      <p:sp>
        <p:nvSpPr>
          <p:cNvPr id="21" name="Shape 18"/>
          <p:cNvSpPr/>
          <p:nvPr/>
        </p:nvSpPr>
        <p:spPr>
          <a:xfrm>
            <a:off x="7104888" y="2724912"/>
            <a:ext cx="1691640" cy="71323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7232904" y="2724912"/>
            <a:ext cx="147218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2023.04</a:t>
            </a:r>
            <a:endParaRPr lang="en-US" sz="1100" dirty="0"/>
          </a:p>
        </p:txBody>
      </p:sp>
      <p:sp>
        <p:nvSpPr>
          <p:cNvPr id="23" name="Shape 20"/>
          <p:cNvSpPr/>
          <p:nvPr/>
        </p:nvSpPr>
        <p:spPr>
          <a:xfrm>
            <a:off x="8796528" y="2724912"/>
            <a:ext cx="2828239" cy="71323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8924544" y="2724912"/>
            <a:ext cx="2608783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PNEUMATIC CONTROL VALVE 외</a:t>
            </a:r>
            <a:endParaRPr lang="en-US" sz="1050" dirty="0"/>
          </a:p>
        </p:txBody>
      </p:sp>
      <p:sp>
        <p:nvSpPr>
          <p:cNvPr id="25" name="Shape 22"/>
          <p:cNvSpPr/>
          <p:nvPr/>
        </p:nvSpPr>
        <p:spPr>
          <a:xfrm>
            <a:off x="566928" y="3438144"/>
            <a:ext cx="685800" cy="713232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694944" y="3438144"/>
            <a:ext cx="46634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27" name="Shape 24"/>
          <p:cNvSpPr/>
          <p:nvPr/>
        </p:nvSpPr>
        <p:spPr>
          <a:xfrm>
            <a:off x="1252728" y="3438144"/>
            <a:ext cx="5852160" cy="713232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1380744" y="3438144"/>
            <a:ext cx="563270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두산에너빌리티 7A&amp;7B NOx 배출농도 개선</a:t>
            </a:r>
            <a:endParaRPr lang="en-US" sz="1150" dirty="0"/>
          </a:p>
        </p:txBody>
      </p:sp>
      <p:sp>
        <p:nvSpPr>
          <p:cNvPr id="29" name="Shape 26"/>
          <p:cNvSpPr/>
          <p:nvPr/>
        </p:nvSpPr>
        <p:spPr>
          <a:xfrm>
            <a:off x="7104888" y="3438144"/>
            <a:ext cx="1691640" cy="713232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7232904" y="3438144"/>
            <a:ext cx="147218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2023.12</a:t>
            </a:r>
            <a:endParaRPr lang="en-US" sz="1100" dirty="0"/>
          </a:p>
        </p:txBody>
      </p:sp>
      <p:sp>
        <p:nvSpPr>
          <p:cNvPr id="31" name="Shape 28"/>
          <p:cNvSpPr/>
          <p:nvPr/>
        </p:nvSpPr>
        <p:spPr>
          <a:xfrm>
            <a:off x="8796528" y="3438144"/>
            <a:ext cx="2828239" cy="713232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8924544" y="3438144"/>
            <a:ext cx="2608783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CONTROL GLOBE VALVE 외</a:t>
            </a:r>
            <a:endParaRPr lang="en-US" sz="1050" dirty="0"/>
          </a:p>
        </p:txBody>
      </p:sp>
      <p:sp>
        <p:nvSpPr>
          <p:cNvPr id="33" name="Shape 30"/>
          <p:cNvSpPr/>
          <p:nvPr/>
        </p:nvSpPr>
        <p:spPr>
          <a:xfrm>
            <a:off x="566928" y="4151376"/>
            <a:ext cx="685800" cy="71323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34" name="Text 31"/>
          <p:cNvSpPr/>
          <p:nvPr/>
        </p:nvSpPr>
        <p:spPr>
          <a:xfrm>
            <a:off x="694944" y="4151376"/>
            <a:ext cx="46634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35" name="Shape 32"/>
          <p:cNvSpPr/>
          <p:nvPr/>
        </p:nvSpPr>
        <p:spPr>
          <a:xfrm>
            <a:off x="1252728" y="4151376"/>
            <a:ext cx="5852160" cy="71323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36" name="Text 33"/>
          <p:cNvSpPr/>
          <p:nvPr/>
        </p:nvSpPr>
        <p:spPr>
          <a:xfrm>
            <a:off x="1380744" y="4151376"/>
            <a:ext cx="563270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두산에너빌리티 사우디 킹살만 PJT 열처리 설비</a:t>
            </a:r>
            <a:endParaRPr lang="en-US" sz="1150" dirty="0"/>
          </a:p>
        </p:txBody>
      </p:sp>
      <p:sp>
        <p:nvSpPr>
          <p:cNvPr id="37" name="Shape 34"/>
          <p:cNvSpPr/>
          <p:nvPr/>
        </p:nvSpPr>
        <p:spPr>
          <a:xfrm>
            <a:off x="7104888" y="4151376"/>
            <a:ext cx="1691640" cy="71323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38" name="Text 35"/>
          <p:cNvSpPr/>
          <p:nvPr/>
        </p:nvSpPr>
        <p:spPr>
          <a:xfrm>
            <a:off x="7232904" y="4151376"/>
            <a:ext cx="147218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2024.01</a:t>
            </a:r>
            <a:endParaRPr lang="en-US" sz="1100" dirty="0"/>
          </a:p>
        </p:txBody>
      </p:sp>
      <p:sp>
        <p:nvSpPr>
          <p:cNvPr id="39" name="Shape 36"/>
          <p:cNvSpPr/>
          <p:nvPr/>
        </p:nvSpPr>
        <p:spPr>
          <a:xfrm>
            <a:off x="8796528" y="4151376"/>
            <a:ext cx="2828239" cy="71323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40" name="Text 37"/>
          <p:cNvSpPr/>
          <p:nvPr/>
        </p:nvSpPr>
        <p:spPr>
          <a:xfrm>
            <a:off x="8924544" y="4151376"/>
            <a:ext cx="2608783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CONTROL GLOBE VALVE 외</a:t>
            </a:r>
            <a:endParaRPr lang="en-US" sz="1050" dirty="0"/>
          </a:p>
        </p:txBody>
      </p:sp>
      <p:sp>
        <p:nvSpPr>
          <p:cNvPr id="41" name="Shape 38"/>
          <p:cNvSpPr/>
          <p:nvPr/>
        </p:nvSpPr>
        <p:spPr>
          <a:xfrm>
            <a:off x="566928" y="4864608"/>
            <a:ext cx="685800" cy="713232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694944" y="4864608"/>
            <a:ext cx="46634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43" name="Shape 40"/>
          <p:cNvSpPr/>
          <p:nvPr/>
        </p:nvSpPr>
        <p:spPr>
          <a:xfrm>
            <a:off x="1252728" y="4864608"/>
            <a:ext cx="5852160" cy="713232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44" name="Text 41"/>
          <p:cNvSpPr/>
          <p:nvPr/>
        </p:nvSpPr>
        <p:spPr>
          <a:xfrm>
            <a:off x="1380744" y="4864608"/>
            <a:ext cx="563270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두산에너빌리티 가열로 NOx 배출농도 개선</a:t>
            </a:r>
            <a:endParaRPr lang="en-US" sz="1150" dirty="0"/>
          </a:p>
        </p:txBody>
      </p:sp>
      <p:sp>
        <p:nvSpPr>
          <p:cNvPr id="45" name="Shape 42"/>
          <p:cNvSpPr/>
          <p:nvPr/>
        </p:nvSpPr>
        <p:spPr>
          <a:xfrm>
            <a:off x="7104888" y="4864608"/>
            <a:ext cx="1691640" cy="713232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46" name="Text 43"/>
          <p:cNvSpPr/>
          <p:nvPr/>
        </p:nvSpPr>
        <p:spPr>
          <a:xfrm>
            <a:off x="7232904" y="4864608"/>
            <a:ext cx="147218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2024.02</a:t>
            </a:r>
            <a:endParaRPr lang="en-US" sz="1100" dirty="0"/>
          </a:p>
        </p:txBody>
      </p:sp>
      <p:sp>
        <p:nvSpPr>
          <p:cNvPr id="47" name="Shape 44"/>
          <p:cNvSpPr/>
          <p:nvPr/>
        </p:nvSpPr>
        <p:spPr>
          <a:xfrm>
            <a:off x="8796528" y="4864608"/>
            <a:ext cx="2828239" cy="713232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48" name="Text 45"/>
          <p:cNvSpPr/>
          <p:nvPr/>
        </p:nvSpPr>
        <p:spPr>
          <a:xfrm>
            <a:off x="8924544" y="4864608"/>
            <a:ext cx="2608783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CONTROL GLOBE VALVE 외</a:t>
            </a:r>
            <a:endParaRPr lang="en-US" sz="1050" dirty="0"/>
          </a:p>
        </p:txBody>
      </p:sp>
      <p:sp>
        <p:nvSpPr>
          <p:cNvPr id="49" name="Text 46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VALBERS</a:t>
            </a: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|   회사소개서</a:t>
            </a:r>
            <a:endParaRPr lang="en-US" sz="900" dirty="0"/>
          </a:p>
        </p:txBody>
      </p:sp>
      <p:sp>
        <p:nvSpPr>
          <p:cNvPr id="50" name="Text 47"/>
          <p:cNvSpPr/>
          <p:nvPr/>
        </p:nvSpPr>
        <p:spPr>
          <a:xfrm>
            <a:off x="11185855" y="640080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_da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603504"/>
            <a:ext cx="809455" cy="51206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650703" y="493776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BUSINESS PERFORMANCE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1632415" y="731520"/>
            <a:ext cx="970614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주요 납품실적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566928" y="1536192"/>
            <a:ext cx="11057839" cy="512064"/>
          </a:xfrm>
          <a:prstGeom prst="roundRect">
            <a:avLst>
              <a:gd name="adj" fmla="val 10714"/>
            </a:avLst>
          </a:prstGeom>
          <a:solidFill>
            <a:srgbClr val="222226"/>
          </a:solidFill>
          <a:ln/>
        </p:spPr>
      </p:sp>
      <p:sp>
        <p:nvSpPr>
          <p:cNvPr id="6" name="Shape 3"/>
          <p:cNvSpPr/>
          <p:nvPr/>
        </p:nvSpPr>
        <p:spPr>
          <a:xfrm>
            <a:off x="804672" y="1737360"/>
            <a:ext cx="109728" cy="109728"/>
          </a:xfrm>
          <a:prstGeom prst="ellipse">
            <a:avLst/>
          </a:prstGeom>
          <a:solidFill>
            <a:srgbClr val="E1242A"/>
          </a:solidFill>
          <a:ln/>
        </p:spPr>
      </p:sp>
      <p:sp>
        <p:nvSpPr>
          <p:cNvPr id="7" name="Text 4"/>
          <p:cNvSpPr/>
          <p:nvPr/>
        </p:nvSpPr>
        <p:spPr>
          <a:xfrm>
            <a:off x="1024128" y="1536192"/>
            <a:ext cx="9229039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제철 · 금속      </a:t>
            </a:r>
            <a:r>
              <a:rPr lang="en-US" sz="1100" dirty="0">
                <a:solidFill>
                  <a:srgbClr val="B6B6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Steel &amp; Metal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10436047" y="1536192"/>
            <a:ext cx="10058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8건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566928" y="2286000"/>
            <a:ext cx="685800" cy="438912"/>
          </a:xfrm>
          <a:prstGeom prst="rect">
            <a:avLst/>
          </a:prstGeom>
          <a:solidFill>
            <a:srgbClr val="333338"/>
          </a:solidFill>
          <a:ln/>
        </p:spPr>
      </p:sp>
      <p:sp>
        <p:nvSpPr>
          <p:cNvPr id="10" name="Text 7"/>
          <p:cNvSpPr/>
          <p:nvPr/>
        </p:nvSpPr>
        <p:spPr>
          <a:xfrm>
            <a:off x="694944" y="2286000"/>
            <a:ext cx="46634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1252728" y="2286000"/>
            <a:ext cx="5852160" cy="438912"/>
          </a:xfrm>
          <a:prstGeom prst="rect">
            <a:avLst/>
          </a:prstGeom>
          <a:solidFill>
            <a:srgbClr val="333338"/>
          </a:solidFill>
          <a:ln/>
        </p:spPr>
      </p:sp>
      <p:sp>
        <p:nvSpPr>
          <p:cNvPr id="12" name="Text 9"/>
          <p:cNvSpPr/>
          <p:nvPr/>
        </p:nvSpPr>
        <p:spPr>
          <a:xfrm>
            <a:off x="1380744" y="2286000"/>
            <a:ext cx="563270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PROJECT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7104888" y="2286000"/>
            <a:ext cx="1691640" cy="438912"/>
          </a:xfrm>
          <a:prstGeom prst="rect">
            <a:avLst/>
          </a:prstGeom>
          <a:solidFill>
            <a:srgbClr val="333338"/>
          </a:solidFill>
          <a:ln/>
        </p:spPr>
      </p:sp>
      <p:sp>
        <p:nvSpPr>
          <p:cNvPr id="14" name="Text 11"/>
          <p:cNvSpPr/>
          <p:nvPr/>
        </p:nvSpPr>
        <p:spPr>
          <a:xfrm>
            <a:off x="7232904" y="2286000"/>
            <a:ext cx="147218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납품년월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8796528" y="2286000"/>
            <a:ext cx="2828239" cy="438912"/>
          </a:xfrm>
          <a:prstGeom prst="rect">
            <a:avLst/>
          </a:prstGeom>
          <a:solidFill>
            <a:srgbClr val="333338"/>
          </a:solidFill>
          <a:ln/>
        </p:spPr>
      </p:sp>
      <p:sp>
        <p:nvSpPr>
          <p:cNvPr id="16" name="Text 13"/>
          <p:cNvSpPr/>
          <p:nvPr/>
        </p:nvSpPr>
        <p:spPr>
          <a:xfrm>
            <a:off x="8924544" y="2286000"/>
            <a:ext cx="2608783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품목 (TYPE)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566928" y="2724912"/>
            <a:ext cx="685800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694944" y="2724912"/>
            <a:ext cx="46634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100" dirty="0"/>
          </a:p>
        </p:txBody>
      </p:sp>
      <p:sp>
        <p:nvSpPr>
          <p:cNvPr id="19" name="Shape 16"/>
          <p:cNvSpPr/>
          <p:nvPr/>
        </p:nvSpPr>
        <p:spPr>
          <a:xfrm>
            <a:off x="1252728" y="2724912"/>
            <a:ext cx="5852160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1380744" y="2724912"/>
            <a:ext cx="563270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현대제철 전기로 TEST</a:t>
            </a:r>
            <a:endParaRPr lang="en-US" sz="1150" dirty="0"/>
          </a:p>
        </p:txBody>
      </p:sp>
      <p:sp>
        <p:nvSpPr>
          <p:cNvPr id="21" name="Shape 18"/>
          <p:cNvSpPr/>
          <p:nvPr/>
        </p:nvSpPr>
        <p:spPr>
          <a:xfrm>
            <a:off x="7104888" y="2724912"/>
            <a:ext cx="1691640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7232904" y="2724912"/>
            <a:ext cx="147218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2022.08</a:t>
            </a:r>
            <a:endParaRPr lang="en-US" sz="1100" dirty="0"/>
          </a:p>
        </p:txBody>
      </p:sp>
      <p:sp>
        <p:nvSpPr>
          <p:cNvPr id="23" name="Shape 20"/>
          <p:cNvSpPr/>
          <p:nvPr/>
        </p:nvSpPr>
        <p:spPr>
          <a:xfrm>
            <a:off x="8796528" y="2724912"/>
            <a:ext cx="2828239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8924544" y="2724912"/>
            <a:ext cx="2608783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BUTTERFLY VALVE 외</a:t>
            </a:r>
            <a:endParaRPr lang="en-US" sz="1050" dirty="0"/>
          </a:p>
        </p:txBody>
      </p:sp>
      <p:sp>
        <p:nvSpPr>
          <p:cNvPr id="25" name="Shape 22"/>
          <p:cNvSpPr/>
          <p:nvPr/>
        </p:nvSpPr>
        <p:spPr>
          <a:xfrm>
            <a:off x="566928" y="3163824"/>
            <a:ext cx="685800" cy="438912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694944" y="3163824"/>
            <a:ext cx="46634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27" name="Shape 24"/>
          <p:cNvSpPr/>
          <p:nvPr/>
        </p:nvSpPr>
        <p:spPr>
          <a:xfrm>
            <a:off x="1252728" y="3163824"/>
            <a:ext cx="5852160" cy="438912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1380744" y="3163824"/>
            <a:ext cx="563270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현대비엔지스틸 RTO</a:t>
            </a:r>
            <a:endParaRPr lang="en-US" sz="1150" dirty="0"/>
          </a:p>
        </p:txBody>
      </p:sp>
      <p:sp>
        <p:nvSpPr>
          <p:cNvPr id="29" name="Shape 26"/>
          <p:cNvSpPr/>
          <p:nvPr/>
        </p:nvSpPr>
        <p:spPr>
          <a:xfrm>
            <a:off x="7104888" y="3163824"/>
            <a:ext cx="1691640" cy="438912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7232904" y="3163824"/>
            <a:ext cx="147218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2022.09</a:t>
            </a:r>
            <a:endParaRPr lang="en-US" sz="1100" dirty="0"/>
          </a:p>
        </p:txBody>
      </p:sp>
      <p:sp>
        <p:nvSpPr>
          <p:cNvPr id="31" name="Shape 28"/>
          <p:cNvSpPr/>
          <p:nvPr/>
        </p:nvSpPr>
        <p:spPr>
          <a:xfrm>
            <a:off x="8796528" y="3163824"/>
            <a:ext cx="2828239" cy="438912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8924544" y="3163824"/>
            <a:ext cx="2608783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ELECTRIC MOTOR 외</a:t>
            </a:r>
            <a:endParaRPr lang="en-US" sz="1050" dirty="0"/>
          </a:p>
        </p:txBody>
      </p:sp>
      <p:sp>
        <p:nvSpPr>
          <p:cNvPr id="33" name="Shape 30"/>
          <p:cNvSpPr/>
          <p:nvPr/>
        </p:nvSpPr>
        <p:spPr>
          <a:xfrm>
            <a:off x="566928" y="3602736"/>
            <a:ext cx="685800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34" name="Text 31"/>
          <p:cNvSpPr/>
          <p:nvPr/>
        </p:nvSpPr>
        <p:spPr>
          <a:xfrm>
            <a:off x="694944" y="3602736"/>
            <a:ext cx="46634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35" name="Shape 32"/>
          <p:cNvSpPr/>
          <p:nvPr/>
        </p:nvSpPr>
        <p:spPr>
          <a:xfrm>
            <a:off x="1252728" y="3602736"/>
            <a:ext cx="5852160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36" name="Text 33"/>
          <p:cNvSpPr/>
          <p:nvPr/>
        </p:nvSpPr>
        <p:spPr>
          <a:xfrm>
            <a:off x="1380744" y="3602736"/>
            <a:ext cx="563270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 STEEL 열처리로</a:t>
            </a:r>
            <a:endParaRPr lang="en-US" sz="1150" dirty="0"/>
          </a:p>
        </p:txBody>
      </p:sp>
      <p:sp>
        <p:nvSpPr>
          <p:cNvPr id="37" name="Shape 34"/>
          <p:cNvSpPr/>
          <p:nvPr/>
        </p:nvSpPr>
        <p:spPr>
          <a:xfrm>
            <a:off x="7104888" y="3602736"/>
            <a:ext cx="1691640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38" name="Text 35"/>
          <p:cNvSpPr/>
          <p:nvPr/>
        </p:nvSpPr>
        <p:spPr>
          <a:xfrm>
            <a:off x="7232904" y="3602736"/>
            <a:ext cx="147218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2022.12</a:t>
            </a:r>
            <a:endParaRPr lang="en-US" sz="1100" dirty="0"/>
          </a:p>
        </p:txBody>
      </p:sp>
      <p:sp>
        <p:nvSpPr>
          <p:cNvPr id="39" name="Shape 36"/>
          <p:cNvSpPr/>
          <p:nvPr/>
        </p:nvSpPr>
        <p:spPr>
          <a:xfrm>
            <a:off x="8796528" y="3602736"/>
            <a:ext cx="2828239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40" name="Text 37"/>
          <p:cNvSpPr/>
          <p:nvPr/>
        </p:nvSpPr>
        <p:spPr>
          <a:xfrm>
            <a:off x="8924544" y="3602736"/>
            <a:ext cx="2608783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CONTROL GLOBE VALVE 외</a:t>
            </a:r>
            <a:endParaRPr lang="en-US" sz="1050" dirty="0"/>
          </a:p>
        </p:txBody>
      </p:sp>
      <p:sp>
        <p:nvSpPr>
          <p:cNvPr id="41" name="Shape 38"/>
          <p:cNvSpPr/>
          <p:nvPr/>
        </p:nvSpPr>
        <p:spPr>
          <a:xfrm>
            <a:off x="566928" y="4041648"/>
            <a:ext cx="685800" cy="438912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694944" y="4041648"/>
            <a:ext cx="46634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43" name="Shape 40"/>
          <p:cNvSpPr/>
          <p:nvPr/>
        </p:nvSpPr>
        <p:spPr>
          <a:xfrm>
            <a:off x="1252728" y="4041648"/>
            <a:ext cx="5852160" cy="438912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44" name="Text 41"/>
          <p:cNvSpPr/>
          <p:nvPr/>
        </p:nvSpPr>
        <p:spPr>
          <a:xfrm>
            <a:off x="1380744" y="4041648"/>
            <a:ext cx="563270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KG STEEL 3CCL RTO</a:t>
            </a:r>
            <a:endParaRPr lang="en-US" sz="1150" dirty="0"/>
          </a:p>
        </p:txBody>
      </p:sp>
      <p:sp>
        <p:nvSpPr>
          <p:cNvPr id="45" name="Shape 42"/>
          <p:cNvSpPr/>
          <p:nvPr/>
        </p:nvSpPr>
        <p:spPr>
          <a:xfrm>
            <a:off x="7104888" y="4041648"/>
            <a:ext cx="1691640" cy="438912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46" name="Text 43"/>
          <p:cNvSpPr/>
          <p:nvPr/>
        </p:nvSpPr>
        <p:spPr>
          <a:xfrm>
            <a:off x="7232904" y="4041648"/>
            <a:ext cx="147218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2023.11</a:t>
            </a:r>
            <a:endParaRPr lang="en-US" sz="1100" dirty="0"/>
          </a:p>
        </p:txBody>
      </p:sp>
      <p:sp>
        <p:nvSpPr>
          <p:cNvPr id="47" name="Shape 44"/>
          <p:cNvSpPr/>
          <p:nvPr/>
        </p:nvSpPr>
        <p:spPr>
          <a:xfrm>
            <a:off x="8796528" y="4041648"/>
            <a:ext cx="2828239" cy="438912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48" name="Text 45"/>
          <p:cNvSpPr/>
          <p:nvPr/>
        </p:nvSpPr>
        <p:spPr>
          <a:xfrm>
            <a:off x="8924544" y="4041648"/>
            <a:ext cx="2608783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PNEUMATIC CONTROL VALVE 외</a:t>
            </a:r>
            <a:endParaRPr lang="en-US" sz="1050" dirty="0"/>
          </a:p>
        </p:txBody>
      </p:sp>
      <p:sp>
        <p:nvSpPr>
          <p:cNvPr id="49" name="Shape 46"/>
          <p:cNvSpPr/>
          <p:nvPr/>
        </p:nvSpPr>
        <p:spPr>
          <a:xfrm>
            <a:off x="566928" y="4480560"/>
            <a:ext cx="685800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50" name="Text 47"/>
          <p:cNvSpPr/>
          <p:nvPr/>
        </p:nvSpPr>
        <p:spPr>
          <a:xfrm>
            <a:off x="694944" y="4480560"/>
            <a:ext cx="46634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1" name="Shape 48"/>
          <p:cNvSpPr/>
          <p:nvPr/>
        </p:nvSpPr>
        <p:spPr>
          <a:xfrm>
            <a:off x="1252728" y="4480560"/>
            <a:ext cx="5852160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52" name="Text 49"/>
          <p:cNvSpPr/>
          <p:nvPr/>
        </p:nvSpPr>
        <p:spPr>
          <a:xfrm>
            <a:off x="1380744" y="4480560"/>
            <a:ext cx="563270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현대제철 후판열처리로</a:t>
            </a:r>
            <a:endParaRPr lang="en-US" sz="1150" dirty="0"/>
          </a:p>
        </p:txBody>
      </p:sp>
      <p:sp>
        <p:nvSpPr>
          <p:cNvPr id="53" name="Shape 50"/>
          <p:cNvSpPr/>
          <p:nvPr/>
        </p:nvSpPr>
        <p:spPr>
          <a:xfrm>
            <a:off x="7104888" y="4480560"/>
            <a:ext cx="1691640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54" name="Text 51"/>
          <p:cNvSpPr/>
          <p:nvPr/>
        </p:nvSpPr>
        <p:spPr>
          <a:xfrm>
            <a:off x="7232904" y="4480560"/>
            <a:ext cx="147218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2024.09</a:t>
            </a:r>
            <a:endParaRPr lang="en-US" sz="1100" dirty="0"/>
          </a:p>
        </p:txBody>
      </p:sp>
      <p:sp>
        <p:nvSpPr>
          <p:cNvPr id="55" name="Shape 52"/>
          <p:cNvSpPr/>
          <p:nvPr/>
        </p:nvSpPr>
        <p:spPr>
          <a:xfrm>
            <a:off x="8796528" y="4480560"/>
            <a:ext cx="2828239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56" name="Text 53"/>
          <p:cNvSpPr/>
          <p:nvPr/>
        </p:nvSpPr>
        <p:spPr>
          <a:xfrm>
            <a:off x="8924544" y="4480560"/>
            <a:ext cx="2608783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PNEUMATIC BALL VALVE 외</a:t>
            </a:r>
            <a:endParaRPr lang="en-US" sz="1050" dirty="0"/>
          </a:p>
        </p:txBody>
      </p:sp>
      <p:sp>
        <p:nvSpPr>
          <p:cNvPr id="57" name="Shape 54"/>
          <p:cNvSpPr/>
          <p:nvPr/>
        </p:nvSpPr>
        <p:spPr>
          <a:xfrm>
            <a:off x="566928" y="4919472"/>
            <a:ext cx="685800" cy="438912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58" name="Text 55"/>
          <p:cNvSpPr/>
          <p:nvPr/>
        </p:nvSpPr>
        <p:spPr>
          <a:xfrm>
            <a:off x="694944" y="4919472"/>
            <a:ext cx="46634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9" name="Shape 56"/>
          <p:cNvSpPr/>
          <p:nvPr/>
        </p:nvSpPr>
        <p:spPr>
          <a:xfrm>
            <a:off x="1252728" y="4919472"/>
            <a:ext cx="5852160" cy="438912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60" name="Text 57"/>
          <p:cNvSpPr/>
          <p:nvPr/>
        </p:nvSpPr>
        <p:spPr>
          <a:xfrm>
            <a:off x="1380744" y="4919472"/>
            <a:ext cx="563270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현대제철 순천냉연 CAL 저녹스 버너 개체 PJT</a:t>
            </a:r>
            <a:endParaRPr lang="en-US" sz="1150" dirty="0"/>
          </a:p>
        </p:txBody>
      </p:sp>
      <p:sp>
        <p:nvSpPr>
          <p:cNvPr id="61" name="Shape 58"/>
          <p:cNvSpPr/>
          <p:nvPr/>
        </p:nvSpPr>
        <p:spPr>
          <a:xfrm>
            <a:off x="7104888" y="4919472"/>
            <a:ext cx="1691640" cy="438912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62" name="Text 59"/>
          <p:cNvSpPr/>
          <p:nvPr/>
        </p:nvSpPr>
        <p:spPr>
          <a:xfrm>
            <a:off x="7232904" y="4919472"/>
            <a:ext cx="147218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2025.04</a:t>
            </a:r>
            <a:endParaRPr lang="en-US" sz="1100" dirty="0"/>
          </a:p>
        </p:txBody>
      </p:sp>
      <p:sp>
        <p:nvSpPr>
          <p:cNvPr id="63" name="Shape 60"/>
          <p:cNvSpPr/>
          <p:nvPr/>
        </p:nvSpPr>
        <p:spPr>
          <a:xfrm>
            <a:off x="8796528" y="4919472"/>
            <a:ext cx="2828239" cy="438912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64" name="Text 61"/>
          <p:cNvSpPr/>
          <p:nvPr/>
        </p:nvSpPr>
        <p:spPr>
          <a:xfrm>
            <a:off x="8924544" y="4919472"/>
            <a:ext cx="2608783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PNEUMATIC CONTROL VALVE 외</a:t>
            </a:r>
            <a:endParaRPr lang="en-US" sz="1050" dirty="0"/>
          </a:p>
        </p:txBody>
      </p:sp>
      <p:sp>
        <p:nvSpPr>
          <p:cNvPr id="65" name="Shape 62"/>
          <p:cNvSpPr/>
          <p:nvPr/>
        </p:nvSpPr>
        <p:spPr>
          <a:xfrm>
            <a:off x="566928" y="5358384"/>
            <a:ext cx="685800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66" name="Text 63"/>
          <p:cNvSpPr/>
          <p:nvPr/>
        </p:nvSpPr>
        <p:spPr>
          <a:xfrm>
            <a:off x="694944" y="5358384"/>
            <a:ext cx="46634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7" name="Shape 64"/>
          <p:cNvSpPr/>
          <p:nvPr/>
        </p:nvSpPr>
        <p:spPr>
          <a:xfrm>
            <a:off x="1252728" y="5358384"/>
            <a:ext cx="5852160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68" name="Text 65"/>
          <p:cNvSpPr/>
          <p:nvPr/>
        </p:nvSpPr>
        <p:spPr>
          <a:xfrm>
            <a:off x="1380744" y="5358384"/>
            <a:ext cx="563270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KG STEEL 2CCL RTO</a:t>
            </a:r>
            <a:endParaRPr lang="en-US" sz="1150" dirty="0"/>
          </a:p>
        </p:txBody>
      </p:sp>
      <p:sp>
        <p:nvSpPr>
          <p:cNvPr id="69" name="Shape 66"/>
          <p:cNvSpPr/>
          <p:nvPr/>
        </p:nvSpPr>
        <p:spPr>
          <a:xfrm>
            <a:off x="7104888" y="5358384"/>
            <a:ext cx="1691640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70" name="Text 67"/>
          <p:cNvSpPr/>
          <p:nvPr/>
        </p:nvSpPr>
        <p:spPr>
          <a:xfrm>
            <a:off x="7232904" y="5358384"/>
            <a:ext cx="147218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2025.06</a:t>
            </a:r>
            <a:endParaRPr lang="en-US" sz="1100" dirty="0"/>
          </a:p>
        </p:txBody>
      </p:sp>
      <p:sp>
        <p:nvSpPr>
          <p:cNvPr id="71" name="Shape 68"/>
          <p:cNvSpPr/>
          <p:nvPr/>
        </p:nvSpPr>
        <p:spPr>
          <a:xfrm>
            <a:off x="8796528" y="5358384"/>
            <a:ext cx="2828239" cy="43891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72" name="Text 69"/>
          <p:cNvSpPr/>
          <p:nvPr/>
        </p:nvSpPr>
        <p:spPr>
          <a:xfrm>
            <a:off x="8924544" y="5358384"/>
            <a:ext cx="2608783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ELECTRIC MOTOR 외</a:t>
            </a:r>
            <a:endParaRPr lang="en-US" sz="1050" dirty="0"/>
          </a:p>
        </p:txBody>
      </p:sp>
      <p:sp>
        <p:nvSpPr>
          <p:cNvPr id="73" name="Shape 70"/>
          <p:cNvSpPr/>
          <p:nvPr/>
        </p:nvSpPr>
        <p:spPr>
          <a:xfrm>
            <a:off x="566928" y="5797296"/>
            <a:ext cx="685800" cy="438912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74" name="Text 71"/>
          <p:cNvSpPr/>
          <p:nvPr/>
        </p:nvSpPr>
        <p:spPr>
          <a:xfrm>
            <a:off x="694944" y="5797296"/>
            <a:ext cx="46634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5" name="Shape 72"/>
          <p:cNvSpPr/>
          <p:nvPr/>
        </p:nvSpPr>
        <p:spPr>
          <a:xfrm>
            <a:off x="1252728" y="5797296"/>
            <a:ext cx="5852160" cy="438912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76" name="Text 73"/>
          <p:cNvSpPr/>
          <p:nvPr/>
        </p:nvSpPr>
        <p:spPr>
          <a:xfrm>
            <a:off x="1380744" y="5797296"/>
            <a:ext cx="563270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현대제철 1고로 노정압발전기 교체공사</a:t>
            </a:r>
            <a:endParaRPr lang="en-US" sz="1150" dirty="0"/>
          </a:p>
        </p:txBody>
      </p:sp>
      <p:sp>
        <p:nvSpPr>
          <p:cNvPr id="77" name="Shape 74"/>
          <p:cNvSpPr/>
          <p:nvPr/>
        </p:nvSpPr>
        <p:spPr>
          <a:xfrm>
            <a:off x="7104888" y="5797296"/>
            <a:ext cx="1691640" cy="438912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78" name="Text 75"/>
          <p:cNvSpPr/>
          <p:nvPr/>
        </p:nvSpPr>
        <p:spPr>
          <a:xfrm>
            <a:off x="7232904" y="5797296"/>
            <a:ext cx="147218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2025.07</a:t>
            </a:r>
            <a:endParaRPr lang="en-US" sz="1100" dirty="0"/>
          </a:p>
        </p:txBody>
      </p:sp>
      <p:sp>
        <p:nvSpPr>
          <p:cNvPr id="79" name="Shape 76"/>
          <p:cNvSpPr/>
          <p:nvPr/>
        </p:nvSpPr>
        <p:spPr>
          <a:xfrm>
            <a:off x="8796528" y="5797296"/>
            <a:ext cx="2828239" cy="438912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80" name="Text 77"/>
          <p:cNvSpPr/>
          <p:nvPr/>
        </p:nvSpPr>
        <p:spPr>
          <a:xfrm>
            <a:off x="8924544" y="5797296"/>
            <a:ext cx="2608783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PNEUMATIC CONTROL VALVE 외</a:t>
            </a:r>
            <a:endParaRPr lang="en-US" sz="1050" dirty="0"/>
          </a:p>
        </p:txBody>
      </p:sp>
      <p:sp>
        <p:nvSpPr>
          <p:cNvPr id="81" name="Text 78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VALBERS</a:t>
            </a: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|   회사소개서</a:t>
            </a:r>
            <a:endParaRPr lang="en-US" sz="900" dirty="0"/>
          </a:p>
        </p:txBody>
      </p:sp>
      <p:sp>
        <p:nvSpPr>
          <p:cNvPr id="82" name="Text 79"/>
          <p:cNvSpPr/>
          <p:nvPr/>
        </p:nvSpPr>
        <p:spPr>
          <a:xfrm>
            <a:off x="11185855" y="640080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_da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603504"/>
            <a:ext cx="809455" cy="51206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650703" y="493776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BUSINESS PERFORMANCE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1632415" y="731520"/>
            <a:ext cx="970614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주요 납품실적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566928" y="1536192"/>
            <a:ext cx="11057839" cy="512064"/>
          </a:xfrm>
          <a:prstGeom prst="roundRect">
            <a:avLst>
              <a:gd name="adj" fmla="val 10714"/>
            </a:avLst>
          </a:prstGeom>
          <a:solidFill>
            <a:srgbClr val="222226"/>
          </a:solidFill>
          <a:ln/>
        </p:spPr>
      </p:sp>
      <p:sp>
        <p:nvSpPr>
          <p:cNvPr id="6" name="Shape 3"/>
          <p:cNvSpPr/>
          <p:nvPr/>
        </p:nvSpPr>
        <p:spPr>
          <a:xfrm>
            <a:off x="804672" y="1737360"/>
            <a:ext cx="109728" cy="109728"/>
          </a:xfrm>
          <a:prstGeom prst="ellipse">
            <a:avLst/>
          </a:prstGeom>
          <a:solidFill>
            <a:srgbClr val="E1242A"/>
          </a:solidFill>
          <a:ln/>
        </p:spPr>
      </p:sp>
      <p:sp>
        <p:nvSpPr>
          <p:cNvPr id="7" name="Text 4"/>
          <p:cNvSpPr/>
          <p:nvPr/>
        </p:nvSpPr>
        <p:spPr>
          <a:xfrm>
            <a:off x="1024128" y="1536192"/>
            <a:ext cx="9229039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환경 · 기타      </a:t>
            </a:r>
            <a:r>
              <a:rPr lang="en-US" sz="1100" dirty="0">
                <a:solidFill>
                  <a:srgbClr val="B6B6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Environment &amp; Others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10436047" y="1536192"/>
            <a:ext cx="10058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3건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566928" y="2286000"/>
            <a:ext cx="685800" cy="438912"/>
          </a:xfrm>
          <a:prstGeom prst="rect">
            <a:avLst/>
          </a:prstGeom>
          <a:solidFill>
            <a:srgbClr val="333338"/>
          </a:solidFill>
          <a:ln/>
        </p:spPr>
      </p:sp>
      <p:sp>
        <p:nvSpPr>
          <p:cNvPr id="10" name="Text 7"/>
          <p:cNvSpPr/>
          <p:nvPr/>
        </p:nvSpPr>
        <p:spPr>
          <a:xfrm>
            <a:off x="694944" y="2286000"/>
            <a:ext cx="46634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1252728" y="2286000"/>
            <a:ext cx="5852160" cy="438912"/>
          </a:xfrm>
          <a:prstGeom prst="rect">
            <a:avLst/>
          </a:prstGeom>
          <a:solidFill>
            <a:srgbClr val="333338"/>
          </a:solidFill>
          <a:ln/>
        </p:spPr>
      </p:sp>
      <p:sp>
        <p:nvSpPr>
          <p:cNvPr id="12" name="Text 9"/>
          <p:cNvSpPr/>
          <p:nvPr/>
        </p:nvSpPr>
        <p:spPr>
          <a:xfrm>
            <a:off x="1380744" y="2286000"/>
            <a:ext cx="563270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PROJECT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7104888" y="2286000"/>
            <a:ext cx="1691640" cy="438912"/>
          </a:xfrm>
          <a:prstGeom prst="rect">
            <a:avLst/>
          </a:prstGeom>
          <a:solidFill>
            <a:srgbClr val="333338"/>
          </a:solidFill>
          <a:ln/>
        </p:spPr>
      </p:sp>
      <p:sp>
        <p:nvSpPr>
          <p:cNvPr id="14" name="Text 11"/>
          <p:cNvSpPr/>
          <p:nvPr/>
        </p:nvSpPr>
        <p:spPr>
          <a:xfrm>
            <a:off x="7232904" y="2286000"/>
            <a:ext cx="147218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납품년월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8796528" y="2286000"/>
            <a:ext cx="2828239" cy="438912"/>
          </a:xfrm>
          <a:prstGeom prst="rect">
            <a:avLst/>
          </a:prstGeom>
          <a:solidFill>
            <a:srgbClr val="333338"/>
          </a:solidFill>
          <a:ln/>
        </p:spPr>
      </p:sp>
      <p:sp>
        <p:nvSpPr>
          <p:cNvPr id="16" name="Text 13"/>
          <p:cNvSpPr/>
          <p:nvPr/>
        </p:nvSpPr>
        <p:spPr>
          <a:xfrm>
            <a:off x="8924544" y="2286000"/>
            <a:ext cx="2608783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품목 (TYPE)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566928" y="2724912"/>
            <a:ext cx="685800" cy="71323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694944" y="2724912"/>
            <a:ext cx="46634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100" dirty="0"/>
          </a:p>
        </p:txBody>
      </p:sp>
      <p:sp>
        <p:nvSpPr>
          <p:cNvPr id="19" name="Shape 16"/>
          <p:cNvSpPr/>
          <p:nvPr/>
        </p:nvSpPr>
        <p:spPr>
          <a:xfrm>
            <a:off x="1252728" y="2724912"/>
            <a:ext cx="5852160" cy="71323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1380744" y="2724912"/>
            <a:ext cx="563270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보성 RTO</a:t>
            </a:r>
            <a:endParaRPr lang="en-US" sz="1150" dirty="0"/>
          </a:p>
        </p:txBody>
      </p:sp>
      <p:sp>
        <p:nvSpPr>
          <p:cNvPr id="21" name="Shape 18"/>
          <p:cNvSpPr/>
          <p:nvPr/>
        </p:nvSpPr>
        <p:spPr>
          <a:xfrm>
            <a:off x="7104888" y="2724912"/>
            <a:ext cx="1691640" cy="71323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7232904" y="2724912"/>
            <a:ext cx="147218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2022.10</a:t>
            </a:r>
            <a:endParaRPr lang="en-US" sz="1100" dirty="0"/>
          </a:p>
        </p:txBody>
      </p:sp>
      <p:sp>
        <p:nvSpPr>
          <p:cNvPr id="23" name="Shape 20"/>
          <p:cNvSpPr/>
          <p:nvPr/>
        </p:nvSpPr>
        <p:spPr>
          <a:xfrm>
            <a:off x="8796528" y="2724912"/>
            <a:ext cx="2828239" cy="71323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8924544" y="2724912"/>
            <a:ext cx="2608783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ELECTRIC MOTOR 외</a:t>
            </a:r>
            <a:endParaRPr lang="en-US" sz="1050" dirty="0"/>
          </a:p>
        </p:txBody>
      </p:sp>
      <p:sp>
        <p:nvSpPr>
          <p:cNvPr id="25" name="Shape 22"/>
          <p:cNvSpPr/>
          <p:nvPr/>
        </p:nvSpPr>
        <p:spPr>
          <a:xfrm>
            <a:off x="566928" y="3438144"/>
            <a:ext cx="685800" cy="713232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694944" y="3438144"/>
            <a:ext cx="46634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27" name="Shape 24"/>
          <p:cNvSpPr/>
          <p:nvPr/>
        </p:nvSpPr>
        <p:spPr>
          <a:xfrm>
            <a:off x="1252728" y="3438144"/>
            <a:ext cx="5852160" cy="713232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1380744" y="3438144"/>
            <a:ext cx="563270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TAIPEI PACK RTO (대만)</a:t>
            </a:r>
            <a:endParaRPr lang="en-US" sz="1150" dirty="0"/>
          </a:p>
        </p:txBody>
      </p:sp>
      <p:sp>
        <p:nvSpPr>
          <p:cNvPr id="29" name="Shape 26"/>
          <p:cNvSpPr/>
          <p:nvPr/>
        </p:nvSpPr>
        <p:spPr>
          <a:xfrm>
            <a:off x="7104888" y="3438144"/>
            <a:ext cx="1691640" cy="713232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7232904" y="3438144"/>
            <a:ext cx="147218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2022.11</a:t>
            </a:r>
            <a:endParaRPr lang="en-US" sz="1100" dirty="0"/>
          </a:p>
        </p:txBody>
      </p:sp>
      <p:sp>
        <p:nvSpPr>
          <p:cNvPr id="31" name="Shape 28"/>
          <p:cNvSpPr/>
          <p:nvPr/>
        </p:nvSpPr>
        <p:spPr>
          <a:xfrm>
            <a:off x="8796528" y="3438144"/>
            <a:ext cx="2828239" cy="713232"/>
          </a:xfrm>
          <a:prstGeom prst="rect">
            <a:avLst/>
          </a:prstGeom>
          <a:solidFill>
            <a:srgbClr val="F4F4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8924544" y="3438144"/>
            <a:ext cx="2608783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ELECTRIC MOTOR 외</a:t>
            </a:r>
            <a:endParaRPr lang="en-US" sz="1050" dirty="0"/>
          </a:p>
        </p:txBody>
      </p:sp>
      <p:sp>
        <p:nvSpPr>
          <p:cNvPr id="33" name="Shape 30"/>
          <p:cNvSpPr/>
          <p:nvPr/>
        </p:nvSpPr>
        <p:spPr>
          <a:xfrm>
            <a:off x="566928" y="4151376"/>
            <a:ext cx="685800" cy="71323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34" name="Text 31"/>
          <p:cNvSpPr/>
          <p:nvPr/>
        </p:nvSpPr>
        <p:spPr>
          <a:xfrm>
            <a:off x="694944" y="4151376"/>
            <a:ext cx="46634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35" name="Shape 32"/>
          <p:cNvSpPr/>
          <p:nvPr/>
        </p:nvSpPr>
        <p:spPr>
          <a:xfrm>
            <a:off x="1252728" y="4151376"/>
            <a:ext cx="5852160" cy="71323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36" name="Text 33"/>
          <p:cNvSpPr/>
          <p:nvPr/>
        </p:nvSpPr>
        <p:spPr>
          <a:xfrm>
            <a:off x="1380744" y="4151376"/>
            <a:ext cx="563270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현대IFC</a:t>
            </a:r>
            <a:endParaRPr lang="en-US" sz="1150" dirty="0"/>
          </a:p>
        </p:txBody>
      </p:sp>
      <p:sp>
        <p:nvSpPr>
          <p:cNvPr id="37" name="Shape 34"/>
          <p:cNvSpPr/>
          <p:nvPr/>
        </p:nvSpPr>
        <p:spPr>
          <a:xfrm>
            <a:off x="7104888" y="4151376"/>
            <a:ext cx="1691640" cy="71323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38" name="Text 35"/>
          <p:cNvSpPr/>
          <p:nvPr/>
        </p:nvSpPr>
        <p:spPr>
          <a:xfrm>
            <a:off x="7232904" y="4151376"/>
            <a:ext cx="147218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2022.12</a:t>
            </a:r>
            <a:endParaRPr lang="en-US" sz="1100" dirty="0"/>
          </a:p>
        </p:txBody>
      </p:sp>
      <p:sp>
        <p:nvSpPr>
          <p:cNvPr id="39" name="Shape 36"/>
          <p:cNvSpPr/>
          <p:nvPr/>
        </p:nvSpPr>
        <p:spPr>
          <a:xfrm>
            <a:off x="8796528" y="4151376"/>
            <a:ext cx="2828239" cy="713232"/>
          </a:xfrm>
          <a:prstGeom prst="rect">
            <a:avLst/>
          </a:prstGeom>
          <a:solidFill>
            <a:srgbClr val="FFFFFF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40" name="Text 37"/>
          <p:cNvSpPr/>
          <p:nvPr/>
        </p:nvSpPr>
        <p:spPr>
          <a:xfrm>
            <a:off x="8924544" y="4151376"/>
            <a:ext cx="2608783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PNEUMATIC ACTUATOR</a:t>
            </a:r>
            <a:endParaRPr lang="en-US" sz="1050" dirty="0"/>
          </a:p>
        </p:txBody>
      </p:sp>
      <p:sp>
        <p:nvSpPr>
          <p:cNvPr id="41" name="Text 38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VALBERS</a:t>
            </a: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|   회사소개서</a:t>
            </a:r>
            <a:endParaRPr lang="en-US" sz="900" dirty="0"/>
          </a:p>
        </p:txBody>
      </p:sp>
      <p:sp>
        <p:nvSpPr>
          <p:cNvPr id="42" name="Text 39"/>
          <p:cNvSpPr/>
          <p:nvPr/>
        </p:nvSpPr>
        <p:spPr>
          <a:xfrm>
            <a:off x="11185855" y="640080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B1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_l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603504"/>
            <a:ext cx="809455" cy="51206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650703" y="493776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VALBERS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1632415" y="731520"/>
            <a:ext cx="970614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밸버스의 강점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566928" y="1920240"/>
            <a:ext cx="2558720" cy="3931920"/>
          </a:xfrm>
          <a:prstGeom prst="roundRect">
            <a:avLst>
              <a:gd name="adj" fmla="val 2502"/>
            </a:avLst>
          </a:prstGeom>
          <a:solidFill>
            <a:srgbClr val="2A2A30"/>
          </a:solidFill>
          <a:ln/>
        </p:spPr>
      </p:sp>
      <p:sp>
        <p:nvSpPr>
          <p:cNvPr id="6" name="Shape 3"/>
          <p:cNvSpPr/>
          <p:nvPr/>
        </p:nvSpPr>
        <p:spPr>
          <a:xfrm>
            <a:off x="859536" y="2286000"/>
            <a:ext cx="841248" cy="841248"/>
          </a:xfrm>
          <a:prstGeom prst="ellipse">
            <a:avLst/>
          </a:prstGeom>
          <a:solidFill>
            <a:srgbClr val="E1242A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48" y="2505456"/>
            <a:ext cx="420624" cy="42062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59536" y="3310128"/>
            <a:ext cx="2010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맞춤형 밸브 선정</a:t>
            </a:r>
            <a:endParaRPr lang="en-US" sz="1650" dirty="0"/>
          </a:p>
        </p:txBody>
      </p:sp>
      <p:sp>
        <p:nvSpPr>
          <p:cNvPr id="9" name="Text 5"/>
          <p:cNvSpPr/>
          <p:nvPr/>
        </p:nvSpPr>
        <p:spPr>
          <a:xfrm>
            <a:off x="859536" y="3913632"/>
            <a:ext cx="2010080" cy="1783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250" dirty="0">
                <a:solidFill>
                  <a:srgbClr val="B6B6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현장 사양에 맞춘 타입·재질·사이징(Cv) 제안으로 과·부족 없는 최적 구성.</a:t>
            </a:r>
            <a:endParaRPr lang="en-US" sz="1250" dirty="0"/>
          </a:p>
        </p:txBody>
      </p:sp>
      <p:sp>
        <p:nvSpPr>
          <p:cNvPr id="10" name="Shape 6"/>
          <p:cNvSpPr/>
          <p:nvPr/>
        </p:nvSpPr>
        <p:spPr>
          <a:xfrm>
            <a:off x="3399968" y="1920240"/>
            <a:ext cx="2558720" cy="3931920"/>
          </a:xfrm>
          <a:prstGeom prst="roundRect">
            <a:avLst>
              <a:gd name="adj" fmla="val 2502"/>
            </a:avLst>
          </a:prstGeom>
          <a:solidFill>
            <a:srgbClr val="2A2A30"/>
          </a:solidFill>
          <a:ln/>
        </p:spPr>
      </p:sp>
      <p:sp>
        <p:nvSpPr>
          <p:cNvPr id="11" name="Shape 7"/>
          <p:cNvSpPr/>
          <p:nvPr/>
        </p:nvSpPr>
        <p:spPr>
          <a:xfrm>
            <a:off x="3692576" y="2286000"/>
            <a:ext cx="841248" cy="841248"/>
          </a:xfrm>
          <a:prstGeom prst="ellipse">
            <a:avLst/>
          </a:prstGeom>
          <a:solidFill>
            <a:srgbClr val="E1242A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2888" y="2505456"/>
            <a:ext cx="420624" cy="420624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692576" y="3310128"/>
            <a:ext cx="2010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폭넓은 제품 라인업</a:t>
            </a:r>
            <a:endParaRPr lang="en-US" sz="1650" dirty="0"/>
          </a:p>
        </p:txBody>
      </p:sp>
      <p:sp>
        <p:nvSpPr>
          <p:cNvPr id="14" name="Text 9"/>
          <p:cNvSpPr/>
          <p:nvPr/>
        </p:nvSpPr>
        <p:spPr>
          <a:xfrm>
            <a:off x="3692576" y="3913632"/>
            <a:ext cx="2010080" cy="1783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250" dirty="0">
                <a:solidFill>
                  <a:srgbClr val="B6B6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공압·전동 자동밸브부터 구동기·부속기기까지 한 곳에서 공급.</a:t>
            </a:r>
            <a:endParaRPr lang="en-US" sz="1250" dirty="0"/>
          </a:p>
        </p:txBody>
      </p:sp>
      <p:sp>
        <p:nvSpPr>
          <p:cNvPr id="15" name="Shape 10"/>
          <p:cNvSpPr/>
          <p:nvPr/>
        </p:nvSpPr>
        <p:spPr>
          <a:xfrm>
            <a:off x="6233008" y="1920240"/>
            <a:ext cx="2558720" cy="3931920"/>
          </a:xfrm>
          <a:prstGeom prst="roundRect">
            <a:avLst>
              <a:gd name="adj" fmla="val 2502"/>
            </a:avLst>
          </a:prstGeom>
          <a:solidFill>
            <a:srgbClr val="2A2A30"/>
          </a:solidFill>
          <a:ln/>
        </p:spPr>
      </p:sp>
      <p:sp>
        <p:nvSpPr>
          <p:cNvPr id="16" name="Shape 11"/>
          <p:cNvSpPr/>
          <p:nvPr/>
        </p:nvSpPr>
        <p:spPr>
          <a:xfrm>
            <a:off x="6525616" y="2286000"/>
            <a:ext cx="841248" cy="841248"/>
          </a:xfrm>
          <a:prstGeom prst="ellipse">
            <a:avLst/>
          </a:prstGeom>
          <a:solidFill>
            <a:srgbClr val="E1242A"/>
          </a:solidFill>
          <a:ln/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928" y="2505456"/>
            <a:ext cx="420624" cy="420624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525616" y="3310128"/>
            <a:ext cx="2010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신속 · 유연한 대응</a:t>
            </a:r>
            <a:endParaRPr lang="en-US" sz="1650" dirty="0"/>
          </a:p>
        </p:txBody>
      </p:sp>
      <p:sp>
        <p:nvSpPr>
          <p:cNvPr id="19" name="Text 13"/>
          <p:cNvSpPr/>
          <p:nvPr/>
        </p:nvSpPr>
        <p:spPr>
          <a:xfrm>
            <a:off x="6525616" y="3913632"/>
            <a:ext cx="2010080" cy="1783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250" dirty="0">
                <a:solidFill>
                  <a:srgbClr val="B6B6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대표가 직접 챙기는 빠른 의사결정과 견적·납기 대응.</a:t>
            </a:r>
            <a:endParaRPr lang="en-US" sz="1250" dirty="0"/>
          </a:p>
        </p:txBody>
      </p:sp>
      <p:sp>
        <p:nvSpPr>
          <p:cNvPr id="20" name="Shape 14"/>
          <p:cNvSpPr/>
          <p:nvPr/>
        </p:nvSpPr>
        <p:spPr>
          <a:xfrm>
            <a:off x="9066047" y="1920240"/>
            <a:ext cx="2558720" cy="3931920"/>
          </a:xfrm>
          <a:prstGeom prst="roundRect">
            <a:avLst>
              <a:gd name="adj" fmla="val 2502"/>
            </a:avLst>
          </a:prstGeom>
          <a:solidFill>
            <a:srgbClr val="2A2A30"/>
          </a:solidFill>
          <a:ln/>
        </p:spPr>
      </p:sp>
      <p:sp>
        <p:nvSpPr>
          <p:cNvPr id="21" name="Shape 15"/>
          <p:cNvSpPr/>
          <p:nvPr/>
        </p:nvSpPr>
        <p:spPr>
          <a:xfrm>
            <a:off x="9358655" y="2286000"/>
            <a:ext cx="841248" cy="841248"/>
          </a:xfrm>
          <a:prstGeom prst="ellipse">
            <a:avLst/>
          </a:prstGeom>
          <a:solidFill>
            <a:srgbClr val="E1242A"/>
          </a:solidFill>
          <a:ln/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8967" y="2505456"/>
            <a:ext cx="420624" cy="420624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9358655" y="3310128"/>
            <a:ext cx="2010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품질과 신뢰</a:t>
            </a:r>
            <a:endParaRPr lang="en-US" sz="1650" dirty="0"/>
          </a:p>
        </p:txBody>
      </p:sp>
      <p:sp>
        <p:nvSpPr>
          <p:cNvPr id="24" name="Text 17"/>
          <p:cNvSpPr/>
          <p:nvPr/>
        </p:nvSpPr>
        <p:spPr>
          <a:xfrm>
            <a:off x="9358655" y="3913632"/>
            <a:ext cx="2010080" cy="1783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250" dirty="0">
                <a:solidFill>
                  <a:srgbClr val="B6B6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검증된 제품과 책임 있는 사후관리로 쌓아가는 고객 신뢰.</a:t>
            </a:r>
            <a:endParaRPr lang="en-US" sz="1250" dirty="0"/>
          </a:p>
        </p:txBody>
      </p:sp>
      <p:sp>
        <p:nvSpPr>
          <p:cNvPr id="25" name="Text 18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VALBERS</a:t>
            </a:r>
            <a:r>
              <a:rPr lang="en-US" sz="900" dirty="0">
                <a:solidFill>
                  <a:srgbClr val="B6B6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|   회사소개서</a:t>
            </a:r>
            <a:endParaRPr lang="en-US" sz="900" dirty="0"/>
          </a:p>
        </p:txBody>
      </p:sp>
      <p:sp>
        <p:nvSpPr>
          <p:cNvPr id="26" name="Text 19"/>
          <p:cNvSpPr/>
          <p:nvPr/>
        </p:nvSpPr>
        <p:spPr>
          <a:xfrm>
            <a:off x="11185855" y="640080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B6B6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_da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603504"/>
            <a:ext cx="809455" cy="51206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650703" y="493776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1632415" y="731520"/>
            <a:ext cx="970614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공급 프로세스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713232" y="2468880"/>
            <a:ext cx="1918960" cy="2286000"/>
          </a:xfrm>
          <a:prstGeom prst="roundRect">
            <a:avLst>
              <a:gd name="adj" fmla="val 3336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877824" y="2651760"/>
            <a:ext cx="15897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3400" dirty="0"/>
          </a:p>
        </p:txBody>
      </p:sp>
      <p:sp>
        <p:nvSpPr>
          <p:cNvPr id="7" name="Text 4"/>
          <p:cNvSpPr/>
          <p:nvPr/>
        </p:nvSpPr>
        <p:spPr>
          <a:xfrm>
            <a:off x="896112" y="3383280"/>
            <a:ext cx="1553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문의 · 상담</a:t>
            </a:r>
            <a:endParaRPr lang="en-US" sz="1450" dirty="0"/>
          </a:p>
        </p:txBody>
      </p:sp>
      <p:sp>
        <p:nvSpPr>
          <p:cNvPr id="8" name="Text 5"/>
          <p:cNvSpPr/>
          <p:nvPr/>
        </p:nvSpPr>
        <p:spPr>
          <a:xfrm>
            <a:off x="896112" y="3886200"/>
            <a:ext cx="1553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1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현장 요구사항 접수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2613904" y="3246120"/>
            <a:ext cx="31089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›</a:t>
            </a:r>
            <a:endParaRPr lang="en-US" sz="2600" dirty="0"/>
          </a:p>
        </p:txBody>
      </p:sp>
      <p:sp>
        <p:nvSpPr>
          <p:cNvPr id="10" name="Shape 7"/>
          <p:cNvSpPr/>
          <p:nvPr/>
        </p:nvSpPr>
        <p:spPr>
          <a:xfrm>
            <a:off x="2924800" y="2468880"/>
            <a:ext cx="1918960" cy="2286000"/>
          </a:xfrm>
          <a:prstGeom prst="roundRect">
            <a:avLst>
              <a:gd name="adj" fmla="val 3336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3089392" y="2651760"/>
            <a:ext cx="15897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3400" dirty="0"/>
          </a:p>
        </p:txBody>
      </p:sp>
      <p:sp>
        <p:nvSpPr>
          <p:cNvPr id="12" name="Text 9"/>
          <p:cNvSpPr/>
          <p:nvPr/>
        </p:nvSpPr>
        <p:spPr>
          <a:xfrm>
            <a:off x="3107680" y="3383280"/>
            <a:ext cx="1553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사양 검토 · 선정</a:t>
            </a:r>
            <a:endParaRPr lang="en-US" sz="1450" dirty="0"/>
          </a:p>
        </p:txBody>
      </p:sp>
      <p:sp>
        <p:nvSpPr>
          <p:cNvPr id="13" name="Text 10"/>
          <p:cNvSpPr/>
          <p:nvPr/>
        </p:nvSpPr>
        <p:spPr>
          <a:xfrm>
            <a:off x="3107680" y="3886200"/>
            <a:ext cx="1553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1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밸브 타입·사이징 결정</a:t>
            </a:r>
            <a:endParaRPr lang="en-US" sz="1100" dirty="0"/>
          </a:p>
        </p:txBody>
      </p:sp>
      <p:sp>
        <p:nvSpPr>
          <p:cNvPr id="14" name="Text 11"/>
          <p:cNvSpPr/>
          <p:nvPr/>
        </p:nvSpPr>
        <p:spPr>
          <a:xfrm>
            <a:off x="4825472" y="3246120"/>
            <a:ext cx="31089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›</a:t>
            </a:r>
            <a:endParaRPr lang="en-US" sz="2600" dirty="0"/>
          </a:p>
        </p:txBody>
      </p:sp>
      <p:sp>
        <p:nvSpPr>
          <p:cNvPr id="15" name="Shape 12"/>
          <p:cNvSpPr/>
          <p:nvPr/>
        </p:nvSpPr>
        <p:spPr>
          <a:xfrm>
            <a:off x="5136368" y="2468880"/>
            <a:ext cx="1918960" cy="2286000"/>
          </a:xfrm>
          <a:prstGeom prst="roundRect">
            <a:avLst>
              <a:gd name="adj" fmla="val 3336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6" name="Text 13"/>
          <p:cNvSpPr/>
          <p:nvPr/>
        </p:nvSpPr>
        <p:spPr>
          <a:xfrm>
            <a:off x="5300960" y="2651760"/>
            <a:ext cx="15897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3400" dirty="0"/>
          </a:p>
        </p:txBody>
      </p:sp>
      <p:sp>
        <p:nvSpPr>
          <p:cNvPr id="17" name="Text 14"/>
          <p:cNvSpPr/>
          <p:nvPr/>
        </p:nvSpPr>
        <p:spPr>
          <a:xfrm>
            <a:off x="5319248" y="3383280"/>
            <a:ext cx="1553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견적 · 제안</a:t>
            </a:r>
            <a:endParaRPr lang="en-US" sz="1450" dirty="0"/>
          </a:p>
        </p:txBody>
      </p:sp>
      <p:sp>
        <p:nvSpPr>
          <p:cNvPr id="18" name="Text 15"/>
          <p:cNvSpPr/>
          <p:nvPr/>
        </p:nvSpPr>
        <p:spPr>
          <a:xfrm>
            <a:off x="5319248" y="3886200"/>
            <a:ext cx="1553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1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최적 구성 및 견적 제출</a:t>
            </a:r>
            <a:endParaRPr lang="en-US" sz="1100" dirty="0"/>
          </a:p>
        </p:txBody>
      </p:sp>
      <p:sp>
        <p:nvSpPr>
          <p:cNvPr id="19" name="Text 16"/>
          <p:cNvSpPr/>
          <p:nvPr/>
        </p:nvSpPr>
        <p:spPr>
          <a:xfrm>
            <a:off x="7037040" y="3246120"/>
            <a:ext cx="31089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›</a:t>
            </a:r>
            <a:endParaRPr lang="en-US" sz="2600" dirty="0"/>
          </a:p>
        </p:txBody>
      </p:sp>
      <p:sp>
        <p:nvSpPr>
          <p:cNvPr id="20" name="Shape 17"/>
          <p:cNvSpPr/>
          <p:nvPr/>
        </p:nvSpPr>
        <p:spPr>
          <a:xfrm>
            <a:off x="7347936" y="2468880"/>
            <a:ext cx="1918960" cy="2286000"/>
          </a:xfrm>
          <a:prstGeom prst="roundRect">
            <a:avLst>
              <a:gd name="adj" fmla="val 3336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1" name="Text 18"/>
          <p:cNvSpPr/>
          <p:nvPr/>
        </p:nvSpPr>
        <p:spPr>
          <a:xfrm>
            <a:off x="7512528" y="2651760"/>
            <a:ext cx="15897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3400" dirty="0"/>
          </a:p>
        </p:txBody>
      </p:sp>
      <p:sp>
        <p:nvSpPr>
          <p:cNvPr id="22" name="Text 19"/>
          <p:cNvSpPr/>
          <p:nvPr/>
        </p:nvSpPr>
        <p:spPr>
          <a:xfrm>
            <a:off x="7530816" y="3383280"/>
            <a:ext cx="1553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발주 · 납품</a:t>
            </a:r>
            <a:endParaRPr lang="en-US" sz="1450" dirty="0"/>
          </a:p>
        </p:txBody>
      </p:sp>
      <p:sp>
        <p:nvSpPr>
          <p:cNvPr id="23" name="Text 20"/>
          <p:cNvSpPr/>
          <p:nvPr/>
        </p:nvSpPr>
        <p:spPr>
          <a:xfrm>
            <a:off x="7530816" y="3886200"/>
            <a:ext cx="1553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1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제작·검수 후 납품</a:t>
            </a:r>
            <a:endParaRPr lang="en-US" sz="1100" dirty="0"/>
          </a:p>
        </p:txBody>
      </p:sp>
      <p:sp>
        <p:nvSpPr>
          <p:cNvPr id="24" name="Text 21"/>
          <p:cNvSpPr/>
          <p:nvPr/>
        </p:nvSpPr>
        <p:spPr>
          <a:xfrm>
            <a:off x="9248607" y="3246120"/>
            <a:ext cx="31089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›</a:t>
            </a:r>
            <a:endParaRPr lang="en-US" sz="2600" dirty="0"/>
          </a:p>
        </p:txBody>
      </p:sp>
      <p:sp>
        <p:nvSpPr>
          <p:cNvPr id="25" name="Shape 22"/>
          <p:cNvSpPr/>
          <p:nvPr/>
        </p:nvSpPr>
        <p:spPr>
          <a:xfrm>
            <a:off x="9559503" y="2468880"/>
            <a:ext cx="1918960" cy="2286000"/>
          </a:xfrm>
          <a:prstGeom prst="roundRect">
            <a:avLst>
              <a:gd name="adj" fmla="val 3336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6" name="Text 23"/>
          <p:cNvSpPr/>
          <p:nvPr/>
        </p:nvSpPr>
        <p:spPr>
          <a:xfrm>
            <a:off x="9724095" y="2651760"/>
            <a:ext cx="158977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3400" dirty="0"/>
          </a:p>
        </p:txBody>
      </p:sp>
      <p:sp>
        <p:nvSpPr>
          <p:cNvPr id="27" name="Text 24"/>
          <p:cNvSpPr/>
          <p:nvPr/>
        </p:nvSpPr>
        <p:spPr>
          <a:xfrm>
            <a:off x="9742383" y="3383280"/>
            <a:ext cx="1553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설치 지원 · A/S</a:t>
            </a:r>
            <a:endParaRPr lang="en-US" sz="1450" dirty="0"/>
          </a:p>
        </p:txBody>
      </p:sp>
      <p:sp>
        <p:nvSpPr>
          <p:cNvPr id="28" name="Text 25"/>
          <p:cNvSpPr/>
          <p:nvPr/>
        </p:nvSpPr>
        <p:spPr>
          <a:xfrm>
            <a:off x="9742383" y="3886200"/>
            <a:ext cx="1553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1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사후관리·부품 지원</a:t>
            </a:r>
            <a:endParaRPr lang="en-US" sz="1100" dirty="0"/>
          </a:p>
        </p:txBody>
      </p:sp>
      <p:sp>
        <p:nvSpPr>
          <p:cNvPr id="29" name="Text 26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VALBERS</a:t>
            </a: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|   회사소개서</a:t>
            </a:r>
            <a:endParaRPr lang="en-US" sz="900" dirty="0"/>
          </a:p>
        </p:txBody>
      </p:sp>
      <p:sp>
        <p:nvSpPr>
          <p:cNvPr id="30" name="Text 27"/>
          <p:cNvSpPr/>
          <p:nvPr/>
        </p:nvSpPr>
        <p:spPr>
          <a:xfrm>
            <a:off x="11185855" y="640080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_da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603504"/>
            <a:ext cx="809455" cy="51206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650703" y="493776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GREETINGS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1632415" y="731520"/>
            <a:ext cx="970614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인사말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868680" y="1783080"/>
            <a:ext cx="7040880" cy="3566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155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밸버스(VALBERS)는 산업 현장의 유체 제어에 꼭 맞는 </a:t>
            </a:r>
            <a:r>
              <a:rPr lang="en-US" sz="1550" b="1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자동밸브와 자동제어기기</a:t>
            </a:r>
            <a:r>
              <a:rPr lang="en-US" sz="155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를 공급하는 전문 기업입니다.</a:t>
            </a:r>
            <a:endParaRPr lang="en-US" sz="1550" dirty="0"/>
          </a:p>
          <a:p>
            <a:pPr marL="0" indent="0" algn="l">
              <a:lnSpc>
                <a:spcPct val="128000"/>
              </a:lnSpc>
              <a:buNone/>
            </a:pPr>
            <a:r>
              <a:rPr lang="en-US" sz="80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50" dirty="0"/>
          </a:p>
          <a:p>
            <a:pPr marL="0" indent="0" algn="l">
              <a:lnSpc>
                <a:spcPct val="128000"/>
              </a:lnSpc>
              <a:buNone/>
            </a:pPr>
            <a:r>
              <a:rPr lang="en-US" sz="155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2022년 설립 이후, 저희는 '규모보다 정확함'이라는 믿음으로 고객 한 분 한 분의 현장 조건에 맞는 최적의 밸브를 선정하고 제안해 왔습니다.</a:t>
            </a:r>
            <a:endParaRPr lang="en-US" sz="1550" dirty="0"/>
          </a:p>
          <a:p>
            <a:pPr marL="0" indent="0" algn="l">
              <a:lnSpc>
                <a:spcPct val="128000"/>
              </a:lnSpc>
              <a:buNone/>
            </a:pPr>
            <a:r>
              <a:rPr lang="en-US" sz="80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50" dirty="0"/>
          </a:p>
          <a:p>
            <a:pPr marL="0" indent="0" algn="l">
              <a:lnSpc>
                <a:spcPct val="128000"/>
              </a:lnSpc>
              <a:buNone/>
            </a:pPr>
            <a:r>
              <a:rPr lang="en-US" sz="155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공압·전동 자동밸브부터 구동기, 솔레노이드 밸브, 리미트 스위치 박스 등 부속기기까지 — 폭넓은 라인업과 기술적 이해를 바탕으로 단순 납품을 넘어 설계·사이징·사후관리까지 함께하는 파트너가 되겠습니다.</a:t>
            </a:r>
            <a:endParaRPr lang="en-US" sz="1550" dirty="0"/>
          </a:p>
          <a:p>
            <a:pPr marL="0" indent="0" algn="l">
              <a:lnSpc>
                <a:spcPct val="128000"/>
              </a:lnSpc>
              <a:buNone/>
            </a:pPr>
            <a:r>
              <a:rPr lang="en-US" sz="80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50" dirty="0"/>
          </a:p>
          <a:p>
            <a:pPr marL="0" indent="0" algn="l">
              <a:lnSpc>
                <a:spcPct val="128000"/>
              </a:lnSpc>
              <a:buNone/>
            </a:pPr>
            <a:r>
              <a:rPr lang="en-US" sz="15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작지만 빠르고 정직하게, 고객의 신뢰에 보답하는 밸버스가 되겠습니다.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868680" y="5486400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밸버스 대표  </a:t>
            </a:r>
            <a:r>
              <a:rPr lang="en-US" sz="18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조 석 환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8321040" y="1737360"/>
            <a:ext cx="3291840" cy="4206240"/>
          </a:xfrm>
          <a:prstGeom prst="roundRect">
            <a:avLst>
              <a:gd name="adj" fmla="val 2222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9" name="Text 5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VALBERS</a:t>
            </a: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|   회사소개서</a:t>
            </a:r>
            <a:endParaRPr lang="en-US" sz="900" dirty="0"/>
          </a:p>
        </p:txBody>
      </p:sp>
      <p:sp>
        <p:nvSpPr>
          <p:cNvPr id="10" name="Text 6"/>
          <p:cNvSpPr/>
          <p:nvPr/>
        </p:nvSpPr>
        <p:spPr>
          <a:xfrm>
            <a:off x="11185855" y="640080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FFCB9A1-39DC-FA47-8A98-907818E36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638" y="2529444"/>
            <a:ext cx="2425329" cy="26271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1B1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_l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" y="658368"/>
            <a:ext cx="722376" cy="4572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536192" y="603504"/>
            <a:ext cx="4572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kern="0" spc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VALBERS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658368" y="182880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4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US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21792" y="2194560"/>
            <a:ext cx="73152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오시는 길 · 연락처</a:t>
            </a:r>
            <a:endParaRPr lang="en-US" sz="4000" dirty="0"/>
          </a:p>
        </p:txBody>
      </p:sp>
      <p:sp>
        <p:nvSpPr>
          <p:cNvPr id="6" name="Text 3"/>
          <p:cNvSpPr/>
          <p:nvPr/>
        </p:nvSpPr>
        <p:spPr>
          <a:xfrm>
            <a:off x="658368" y="338328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주소</a:t>
            </a:r>
            <a:endParaRPr lang="en-US" sz="1300" dirty="0"/>
          </a:p>
        </p:txBody>
      </p:sp>
      <p:sp>
        <p:nvSpPr>
          <p:cNvPr id="7" name="Text 4"/>
          <p:cNvSpPr/>
          <p:nvPr/>
        </p:nvSpPr>
        <p:spPr>
          <a:xfrm>
            <a:off x="2468880" y="338328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경기도 부천시 장말로 289, B1층 B-2호 (심곡동)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658368" y="3858768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대표자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2468880" y="3858768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조석환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58368" y="4334256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사업자등록번호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2468880" y="4334256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795-34-01169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658368" y="4809744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전화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2468880" y="4809744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032-670-8401</a:t>
            </a:r>
          </a:p>
        </p:txBody>
      </p:sp>
      <p:sp>
        <p:nvSpPr>
          <p:cNvPr id="14" name="Text 11"/>
          <p:cNvSpPr/>
          <p:nvPr/>
        </p:nvSpPr>
        <p:spPr>
          <a:xfrm>
            <a:off x="658368" y="5285232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이메일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2468880" y="5285232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valbers@naver.com</a:t>
            </a:r>
            <a:endParaRPr lang="en-US" sz="1400" dirty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58368" y="576072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홈페이지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2468880" y="576072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www.valbers.co.kr</a:t>
            </a:r>
            <a:endParaRPr lang="en-US" sz="1400" dirty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8321040" y="1828800"/>
            <a:ext cx="3291840" cy="4297680"/>
          </a:xfrm>
          <a:prstGeom prst="roundRect">
            <a:avLst>
              <a:gd name="adj" fmla="val 2222"/>
            </a:avLst>
          </a:prstGeom>
          <a:solidFill>
            <a:schemeClr val="bg1"/>
          </a:solidFill>
          <a:ln/>
        </p:spPr>
      </p:sp>
      <p:sp>
        <p:nvSpPr>
          <p:cNvPr id="20" name="Text 16"/>
          <p:cNvSpPr/>
          <p:nvPr/>
        </p:nvSpPr>
        <p:spPr>
          <a:xfrm>
            <a:off x="658368" y="635508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B6B6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자동밸브 · 자동제어기기 전문기업</a:t>
            </a:r>
            <a:endParaRPr lang="en-US" sz="1200" dirty="0"/>
          </a:p>
        </p:txBody>
      </p:sp>
      <p:pic>
        <p:nvPicPr>
          <p:cNvPr id="23" name="Image 4" descr="/sessions/awesome-cool-goldberg/mnt/아무거나/제품사진/PNEU ACTUATOR LINEAR.png">
            <a:extLst>
              <a:ext uri="{FF2B5EF4-FFF2-40B4-BE49-F238E27FC236}">
                <a16:creationId xmlns:a16="http://schemas.microsoft.com/office/drawing/2014/main" id="{0B28C4F0-96FD-2A4F-8FF4-13FF73433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8354" y="1865376"/>
            <a:ext cx="1395930" cy="3767328"/>
          </a:xfrm>
          <a:prstGeom prst="rect">
            <a:avLst/>
          </a:prstGeom>
        </p:spPr>
      </p:pic>
      <p:pic>
        <p:nvPicPr>
          <p:cNvPr id="21" name="Image 3" descr="/sessions/awesome-cool-goldberg/mnt/아무거나/제품사진/PNEU ACTUATOR LARGE.png">
            <a:extLst>
              <a:ext uri="{FF2B5EF4-FFF2-40B4-BE49-F238E27FC236}">
                <a16:creationId xmlns:a16="http://schemas.microsoft.com/office/drawing/2014/main" id="{0910092E-5465-0D4A-8A72-4D4C55C91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9647" y="4481813"/>
            <a:ext cx="3114625" cy="16068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_da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603504"/>
            <a:ext cx="809455" cy="51206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650703" y="493776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COMPANY OVERVIEW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1632415" y="731520"/>
            <a:ext cx="970614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회사개요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868680" y="1783080"/>
            <a:ext cx="2697480" cy="457200"/>
          </a:xfrm>
          <a:prstGeom prst="rect">
            <a:avLst/>
          </a:prstGeom>
          <a:solidFill>
            <a:srgbClr val="222226"/>
          </a:solidFill>
          <a:ln/>
        </p:spPr>
      </p:sp>
      <p:sp>
        <p:nvSpPr>
          <p:cNvPr id="6" name="Text 3"/>
          <p:cNvSpPr/>
          <p:nvPr/>
        </p:nvSpPr>
        <p:spPr>
          <a:xfrm>
            <a:off x="996696" y="1783080"/>
            <a:ext cx="24780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회사명 / Company</a:t>
            </a:r>
            <a:endParaRPr lang="en-US" sz="1100" dirty="0"/>
          </a:p>
        </p:txBody>
      </p:sp>
      <p:sp>
        <p:nvSpPr>
          <p:cNvPr id="7" name="Shape 4"/>
          <p:cNvSpPr/>
          <p:nvPr/>
        </p:nvSpPr>
        <p:spPr>
          <a:xfrm>
            <a:off x="3566160" y="1783080"/>
            <a:ext cx="4343400" cy="457200"/>
          </a:xfrm>
          <a:prstGeom prst="rect">
            <a:avLst/>
          </a:prstGeom>
          <a:solidFill>
            <a:srgbClr val="F5F5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3712464" y="1783080"/>
            <a:ext cx="4069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밸버스 (VALBERS)</a:t>
            </a:r>
            <a:endParaRPr lang="en-US" sz="1150" dirty="0"/>
          </a:p>
        </p:txBody>
      </p:sp>
      <p:sp>
        <p:nvSpPr>
          <p:cNvPr id="9" name="Shape 6"/>
          <p:cNvSpPr/>
          <p:nvPr/>
        </p:nvSpPr>
        <p:spPr>
          <a:xfrm>
            <a:off x="868680" y="2240280"/>
            <a:ext cx="2697480" cy="457200"/>
          </a:xfrm>
          <a:prstGeom prst="rect">
            <a:avLst/>
          </a:prstGeom>
          <a:solidFill>
            <a:srgbClr val="222226"/>
          </a:solidFill>
          <a:ln/>
        </p:spPr>
      </p:sp>
      <p:sp>
        <p:nvSpPr>
          <p:cNvPr id="10" name="Text 7"/>
          <p:cNvSpPr/>
          <p:nvPr/>
        </p:nvSpPr>
        <p:spPr>
          <a:xfrm>
            <a:off x="996696" y="2240280"/>
            <a:ext cx="24780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대표자 / CEO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566160" y="2240280"/>
            <a:ext cx="4343400" cy="457200"/>
          </a:xfrm>
          <a:prstGeom prst="rect">
            <a:avLst/>
          </a:prstGeom>
          <a:solidFill>
            <a:srgbClr val="F5F5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712464" y="2240280"/>
            <a:ext cx="4069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조석환</a:t>
            </a:r>
            <a:endParaRPr lang="en-US" sz="1150" dirty="0"/>
          </a:p>
        </p:txBody>
      </p:sp>
      <p:sp>
        <p:nvSpPr>
          <p:cNvPr id="13" name="Shape 10"/>
          <p:cNvSpPr/>
          <p:nvPr/>
        </p:nvSpPr>
        <p:spPr>
          <a:xfrm>
            <a:off x="868680" y="2697480"/>
            <a:ext cx="2697480" cy="457200"/>
          </a:xfrm>
          <a:prstGeom prst="rect">
            <a:avLst/>
          </a:prstGeom>
          <a:solidFill>
            <a:srgbClr val="222226"/>
          </a:solidFill>
          <a:ln/>
        </p:spPr>
      </p:sp>
      <p:sp>
        <p:nvSpPr>
          <p:cNvPr id="14" name="Text 11"/>
          <p:cNvSpPr/>
          <p:nvPr/>
        </p:nvSpPr>
        <p:spPr>
          <a:xfrm>
            <a:off x="996696" y="2697480"/>
            <a:ext cx="24780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설립 / Established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3566160" y="2697480"/>
            <a:ext cx="4343400" cy="457200"/>
          </a:xfrm>
          <a:prstGeom prst="rect">
            <a:avLst/>
          </a:prstGeom>
          <a:solidFill>
            <a:srgbClr val="F5F5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3712464" y="2697480"/>
            <a:ext cx="4069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2022년</a:t>
            </a:r>
            <a:endParaRPr lang="en-US" sz="1150" dirty="0"/>
          </a:p>
        </p:txBody>
      </p:sp>
      <p:sp>
        <p:nvSpPr>
          <p:cNvPr id="17" name="Shape 14"/>
          <p:cNvSpPr/>
          <p:nvPr/>
        </p:nvSpPr>
        <p:spPr>
          <a:xfrm>
            <a:off x="868680" y="3154680"/>
            <a:ext cx="2697480" cy="457200"/>
          </a:xfrm>
          <a:prstGeom prst="rect">
            <a:avLst/>
          </a:prstGeom>
          <a:solidFill>
            <a:srgbClr val="222226"/>
          </a:solidFill>
          <a:ln/>
        </p:spPr>
      </p:sp>
      <p:sp>
        <p:nvSpPr>
          <p:cNvPr id="18" name="Text 15"/>
          <p:cNvSpPr/>
          <p:nvPr/>
        </p:nvSpPr>
        <p:spPr>
          <a:xfrm>
            <a:off x="996696" y="3154680"/>
            <a:ext cx="24780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사업자등록번호 / Business No.</a:t>
            </a:r>
            <a:endParaRPr lang="en-US" sz="1100" dirty="0"/>
          </a:p>
        </p:txBody>
      </p:sp>
      <p:sp>
        <p:nvSpPr>
          <p:cNvPr id="19" name="Shape 16"/>
          <p:cNvSpPr/>
          <p:nvPr/>
        </p:nvSpPr>
        <p:spPr>
          <a:xfrm>
            <a:off x="3566160" y="3154680"/>
            <a:ext cx="4343400" cy="457200"/>
          </a:xfrm>
          <a:prstGeom prst="rect">
            <a:avLst/>
          </a:prstGeom>
          <a:solidFill>
            <a:srgbClr val="F5F5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3712464" y="3154680"/>
            <a:ext cx="4069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795-34-01169</a:t>
            </a:r>
            <a:endParaRPr lang="en-US" sz="1150" dirty="0"/>
          </a:p>
        </p:txBody>
      </p:sp>
      <p:sp>
        <p:nvSpPr>
          <p:cNvPr id="21" name="Shape 18"/>
          <p:cNvSpPr/>
          <p:nvPr/>
        </p:nvSpPr>
        <p:spPr>
          <a:xfrm>
            <a:off x="868680" y="3611880"/>
            <a:ext cx="2697480" cy="457200"/>
          </a:xfrm>
          <a:prstGeom prst="rect">
            <a:avLst/>
          </a:prstGeom>
          <a:solidFill>
            <a:srgbClr val="222226"/>
          </a:solidFill>
          <a:ln/>
        </p:spPr>
      </p:sp>
      <p:sp>
        <p:nvSpPr>
          <p:cNvPr id="22" name="Text 19"/>
          <p:cNvSpPr/>
          <p:nvPr/>
        </p:nvSpPr>
        <p:spPr>
          <a:xfrm>
            <a:off x="996696" y="3611880"/>
            <a:ext cx="24780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본사 / Address</a:t>
            </a:r>
            <a:endParaRPr lang="en-US" sz="1100" dirty="0"/>
          </a:p>
        </p:txBody>
      </p:sp>
      <p:sp>
        <p:nvSpPr>
          <p:cNvPr id="23" name="Shape 20"/>
          <p:cNvSpPr/>
          <p:nvPr/>
        </p:nvSpPr>
        <p:spPr>
          <a:xfrm>
            <a:off x="3566160" y="3611880"/>
            <a:ext cx="4343400" cy="457200"/>
          </a:xfrm>
          <a:prstGeom prst="rect">
            <a:avLst/>
          </a:prstGeom>
          <a:solidFill>
            <a:srgbClr val="F5F5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3712464" y="3611880"/>
            <a:ext cx="4069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경기도 부천시 장말로 289, B1층 B-2호 (심곡동)</a:t>
            </a:r>
            <a:endParaRPr lang="en-US" sz="1150" dirty="0"/>
          </a:p>
        </p:txBody>
      </p:sp>
      <p:sp>
        <p:nvSpPr>
          <p:cNvPr id="25" name="Shape 22"/>
          <p:cNvSpPr/>
          <p:nvPr/>
        </p:nvSpPr>
        <p:spPr>
          <a:xfrm>
            <a:off x="868680" y="4069080"/>
            <a:ext cx="2697480" cy="457200"/>
          </a:xfrm>
          <a:prstGeom prst="rect">
            <a:avLst/>
          </a:prstGeom>
          <a:solidFill>
            <a:srgbClr val="222226"/>
          </a:solidFill>
          <a:ln/>
        </p:spPr>
      </p:sp>
      <p:sp>
        <p:nvSpPr>
          <p:cNvPr id="26" name="Text 23"/>
          <p:cNvSpPr/>
          <p:nvPr/>
        </p:nvSpPr>
        <p:spPr>
          <a:xfrm>
            <a:off x="996696" y="4069080"/>
            <a:ext cx="24780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전화 / Tel</a:t>
            </a:r>
            <a:endParaRPr lang="en-US" sz="1100" dirty="0"/>
          </a:p>
        </p:txBody>
      </p:sp>
      <p:sp>
        <p:nvSpPr>
          <p:cNvPr id="27" name="Shape 24"/>
          <p:cNvSpPr/>
          <p:nvPr/>
        </p:nvSpPr>
        <p:spPr>
          <a:xfrm>
            <a:off x="3566160" y="4069080"/>
            <a:ext cx="4343400" cy="457200"/>
          </a:xfrm>
          <a:prstGeom prst="rect">
            <a:avLst/>
          </a:prstGeom>
          <a:solidFill>
            <a:srgbClr val="F5F5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3712464" y="4069080"/>
            <a:ext cx="4069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ko-KR" b="1" dirty="0"/>
              <a:t>032-670-8401</a:t>
            </a:r>
          </a:p>
        </p:txBody>
      </p:sp>
      <p:sp>
        <p:nvSpPr>
          <p:cNvPr id="29" name="Shape 26"/>
          <p:cNvSpPr/>
          <p:nvPr/>
        </p:nvSpPr>
        <p:spPr>
          <a:xfrm>
            <a:off x="868680" y="4526280"/>
            <a:ext cx="2697480" cy="457200"/>
          </a:xfrm>
          <a:prstGeom prst="rect">
            <a:avLst/>
          </a:prstGeom>
          <a:solidFill>
            <a:srgbClr val="222226"/>
          </a:solidFill>
          <a:ln/>
        </p:spPr>
      </p:sp>
      <p:sp>
        <p:nvSpPr>
          <p:cNvPr id="30" name="Text 27"/>
          <p:cNvSpPr/>
          <p:nvPr/>
        </p:nvSpPr>
        <p:spPr>
          <a:xfrm>
            <a:off x="996696" y="4526280"/>
            <a:ext cx="24780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이메일 / E-mail</a:t>
            </a:r>
            <a:endParaRPr lang="en-US" sz="1100" dirty="0"/>
          </a:p>
        </p:txBody>
      </p:sp>
      <p:sp>
        <p:nvSpPr>
          <p:cNvPr id="31" name="Shape 28"/>
          <p:cNvSpPr/>
          <p:nvPr/>
        </p:nvSpPr>
        <p:spPr>
          <a:xfrm>
            <a:off x="3566160" y="4526280"/>
            <a:ext cx="4343400" cy="457200"/>
          </a:xfrm>
          <a:prstGeom prst="rect">
            <a:avLst/>
          </a:prstGeom>
          <a:solidFill>
            <a:srgbClr val="F5F5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3712464" y="4526280"/>
            <a:ext cx="4069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" altLang="ko-KR" b="1" dirty="0" err="1"/>
              <a:t>valbers@naver.com</a:t>
            </a:r>
            <a:endParaRPr lang="en-US" sz="1150" dirty="0"/>
          </a:p>
        </p:txBody>
      </p:sp>
      <p:sp>
        <p:nvSpPr>
          <p:cNvPr id="33" name="Shape 30"/>
          <p:cNvSpPr/>
          <p:nvPr/>
        </p:nvSpPr>
        <p:spPr>
          <a:xfrm>
            <a:off x="868680" y="4983480"/>
            <a:ext cx="2697480" cy="457200"/>
          </a:xfrm>
          <a:prstGeom prst="rect">
            <a:avLst/>
          </a:prstGeom>
          <a:solidFill>
            <a:srgbClr val="222226"/>
          </a:solidFill>
          <a:ln/>
        </p:spPr>
      </p:sp>
      <p:sp>
        <p:nvSpPr>
          <p:cNvPr id="34" name="Text 31"/>
          <p:cNvSpPr/>
          <p:nvPr/>
        </p:nvSpPr>
        <p:spPr>
          <a:xfrm>
            <a:off x="996696" y="4983480"/>
            <a:ext cx="24780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홈페이지 / Web</a:t>
            </a:r>
            <a:endParaRPr lang="en-US" sz="1100" dirty="0"/>
          </a:p>
        </p:txBody>
      </p:sp>
      <p:sp>
        <p:nvSpPr>
          <p:cNvPr id="35" name="Shape 32"/>
          <p:cNvSpPr/>
          <p:nvPr/>
        </p:nvSpPr>
        <p:spPr>
          <a:xfrm>
            <a:off x="3566160" y="4983480"/>
            <a:ext cx="4343400" cy="457200"/>
          </a:xfrm>
          <a:prstGeom prst="rect">
            <a:avLst/>
          </a:prstGeom>
          <a:solidFill>
            <a:srgbClr val="F5F5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36" name="Text 33"/>
          <p:cNvSpPr/>
          <p:nvPr/>
        </p:nvSpPr>
        <p:spPr>
          <a:xfrm>
            <a:off x="3712464" y="4983480"/>
            <a:ext cx="4069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/>
            <a:r>
              <a:rPr lang="en" altLang="ko-KR" b="1" dirty="0" err="1">
                <a:solidFill>
                  <a:prstClr val="black"/>
                </a:solidFill>
              </a:rPr>
              <a:t>www.valbers.co.kr</a:t>
            </a:r>
            <a:endParaRPr lang="en-US" altLang="ko-KR" sz="1150" dirty="0">
              <a:solidFill>
                <a:prstClr val="black"/>
              </a:solidFill>
            </a:endParaRPr>
          </a:p>
        </p:txBody>
      </p:sp>
      <p:sp>
        <p:nvSpPr>
          <p:cNvPr id="37" name="Shape 34"/>
          <p:cNvSpPr/>
          <p:nvPr/>
        </p:nvSpPr>
        <p:spPr>
          <a:xfrm>
            <a:off x="868680" y="5440680"/>
            <a:ext cx="2697480" cy="457200"/>
          </a:xfrm>
          <a:prstGeom prst="rect">
            <a:avLst/>
          </a:prstGeom>
          <a:solidFill>
            <a:srgbClr val="222226"/>
          </a:solidFill>
          <a:ln/>
        </p:spPr>
      </p:sp>
      <p:sp>
        <p:nvSpPr>
          <p:cNvPr id="38" name="Text 35"/>
          <p:cNvSpPr/>
          <p:nvPr/>
        </p:nvSpPr>
        <p:spPr>
          <a:xfrm>
            <a:off x="996696" y="5440680"/>
            <a:ext cx="24780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취급품목 / Products</a:t>
            </a:r>
            <a:endParaRPr lang="en-US" sz="1100" dirty="0"/>
          </a:p>
        </p:txBody>
      </p:sp>
      <p:sp>
        <p:nvSpPr>
          <p:cNvPr id="39" name="Shape 36"/>
          <p:cNvSpPr/>
          <p:nvPr/>
        </p:nvSpPr>
        <p:spPr>
          <a:xfrm>
            <a:off x="3566160" y="5440680"/>
            <a:ext cx="4343400" cy="457200"/>
          </a:xfrm>
          <a:prstGeom prst="rect">
            <a:avLst/>
          </a:prstGeom>
          <a:solidFill>
            <a:srgbClr val="F5F5F6"/>
          </a:solidFill>
          <a:ln w="6350">
            <a:solidFill>
              <a:srgbClr val="E4E4E7"/>
            </a:solidFill>
            <a:prstDash val="solid"/>
          </a:ln>
        </p:spPr>
      </p:sp>
      <p:sp>
        <p:nvSpPr>
          <p:cNvPr id="40" name="Text 37"/>
          <p:cNvSpPr/>
          <p:nvPr/>
        </p:nvSpPr>
        <p:spPr>
          <a:xfrm>
            <a:off x="3712464" y="5440680"/>
            <a:ext cx="4069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공압·전동 자동밸브, 구동기(Actuator), </a:t>
            </a:r>
            <a:r>
              <a:rPr lang="en-US" sz="1150" dirty="0" err="1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밸브</a:t>
            </a:r>
            <a:r>
              <a:rPr lang="en-US" sz="115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ko-KR" altLang="en-US" sz="1150" dirty="0" err="1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악세사리</a:t>
            </a:r>
            <a:endParaRPr lang="en-US" sz="1150" dirty="0"/>
          </a:p>
        </p:txBody>
      </p:sp>
      <p:sp>
        <p:nvSpPr>
          <p:cNvPr id="41" name="Shape 38"/>
          <p:cNvSpPr/>
          <p:nvPr/>
        </p:nvSpPr>
        <p:spPr>
          <a:xfrm>
            <a:off x="8366760" y="1783080"/>
            <a:ext cx="3246120" cy="1225296"/>
          </a:xfrm>
          <a:prstGeom prst="roundRect">
            <a:avLst>
              <a:gd name="adj" fmla="val 5224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42" name="Text 39"/>
          <p:cNvSpPr/>
          <p:nvPr/>
        </p:nvSpPr>
        <p:spPr>
          <a:xfrm>
            <a:off x="8549640" y="1892808"/>
            <a:ext cx="283464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</a:t>
            </a:r>
            <a:endParaRPr lang="en-US" sz="4000" dirty="0"/>
          </a:p>
        </p:txBody>
      </p:sp>
      <p:sp>
        <p:nvSpPr>
          <p:cNvPr id="43" name="Text 40"/>
          <p:cNvSpPr/>
          <p:nvPr/>
        </p:nvSpPr>
        <p:spPr>
          <a:xfrm>
            <a:off x="8567928" y="2624328"/>
            <a:ext cx="29260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설립 연도</a:t>
            </a:r>
            <a:endParaRPr lang="en-US" sz="1150" dirty="0"/>
          </a:p>
        </p:txBody>
      </p:sp>
      <p:sp>
        <p:nvSpPr>
          <p:cNvPr id="44" name="Shape 41"/>
          <p:cNvSpPr/>
          <p:nvPr/>
        </p:nvSpPr>
        <p:spPr>
          <a:xfrm>
            <a:off x="8366760" y="3200400"/>
            <a:ext cx="3246120" cy="1225296"/>
          </a:xfrm>
          <a:prstGeom prst="roundRect">
            <a:avLst>
              <a:gd name="adj" fmla="val 5224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45" name="Text 42"/>
          <p:cNvSpPr/>
          <p:nvPr/>
        </p:nvSpPr>
        <p:spPr>
          <a:xfrm>
            <a:off x="8549640" y="3310128"/>
            <a:ext cx="283464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+</a:t>
            </a:r>
            <a:endParaRPr lang="en-US" sz="4000" dirty="0"/>
          </a:p>
        </p:txBody>
      </p:sp>
      <p:sp>
        <p:nvSpPr>
          <p:cNvPr id="46" name="Text 43"/>
          <p:cNvSpPr/>
          <p:nvPr/>
        </p:nvSpPr>
        <p:spPr>
          <a:xfrm>
            <a:off x="8567928" y="4041648"/>
            <a:ext cx="29260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핵심 제품군 (공압·전동·부속)</a:t>
            </a:r>
            <a:endParaRPr lang="en-US" sz="1150" dirty="0"/>
          </a:p>
        </p:txBody>
      </p:sp>
      <p:sp>
        <p:nvSpPr>
          <p:cNvPr id="47" name="Shape 44"/>
          <p:cNvSpPr/>
          <p:nvPr/>
        </p:nvSpPr>
        <p:spPr>
          <a:xfrm>
            <a:off x="8366760" y="4617720"/>
            <a:ext cx="3246120" cy="1225296"/>
          </a:xfrm>
          <a:prstGeom prst="roundRect">
            <a:avLst>
              <a:gd name="adj" fmla="val 5224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48" name="Text 45"/>
          <p:cNvSpPr/>
          <p:nvPr/>
        </p:nvSpPr>
        <p:spPr>
          <a:xfrm>
            <a:off x="8549640" y="4727448"/>
            <a:ext cx="283464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+</a:t>
            </a:r>
            <a:endParaRPr lang="en-US" sz="4000" dirty="0"/>
          </a:p>
        </p:txBody>
      </p:sp>
      <p:sp>
        <p:nvSpPr>
          <p:cNvPr id="49" name="Text 46"/>
          <p:cNvSpPr/>
          <p:nvPr/>
        </p:nvSpPr>
        <p:spPr>
          <a:xfrm>
            <a:off x="8567928" y="5458968"/>
            <a:ext cx="29260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취급 밸브·기기 모델</a:t>
            </a:r>
            <a:endParaRPr lang="en-US" sz="1150" dirty="0"/>
          </a:p>
        </p:txBody>
      </p:sp>
      <p:sp>
        <p:nvSpPr>
          <p:cNvPr id="50" name="Text 47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VALBERS</a:t>
            </a: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|   회사소개서</a:t>
            </a:r>
            <a:endParaRPr lang="en-US" sz="900" dirty="0"/>
          </a:p>
        </p:txBody>
      </p:sp>
      <p:sp>
        <p:nvSpPr>
          <p:cNvPr id="51" name="Text 48"/>
          <p:cNvSpPr/>
          <p:nvPr/>
        </p:nvSpPr>
        <p:spPr>
          <a:xfrm>
            <a:off x="11185855" y="640080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B1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_l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603504"/>
            <a:ext cx="809455" cy="51206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650703" y="493776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BUSINESS AREAS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1632415" y="731520"/>
            <a:ext cx="970614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사업영역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566928" y="1920240"/>
            <a:ext cx="2558720" cy="3931920"/>
          </a:xfrm>
          <a:prstGeom prst="roundRect">
            <a:avLst>
              <a:gd name="adj" fmla="val 2502"/>
            </a:avLst>
          </a:prstGeom>
          <a:solidFill>
            <a:srgbClr val="2A2A30"/>
          </a:solidFill>
          <a:ln/>
        </p:spPr>
      </p:sp>
      <p:sp>
        <p:nvSpPr>
          <p:cNvPr id="6" name="Shape 3"/>
          <p:cNvSpPr/>
          <p:nvPr/>
        </p:nvSpPr>
        <p:spPr>
          <a:xfrm>
            <a:off x="886968" y="2286000"/>
            <a:ext cx="822960" cy="822960"/>
          </a:xfrm>
          <a:prstGeom prst="ellipse">
            <a:avLst/>
          </a:prstGeom>
          <a:solidFill>
            <a:srgbClr val="332024"/>
          </a:solidFill>
          <a:ln w="12700">
            <a:solidFill>
              <a:srgbClr val="E1242A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2496312"/>
            <a:ext cx="402336" cy="40233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59536" y="3337560"/>
            <a:ext cx="2010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자동밸브 공급</a:t>
            </a:r>
            <a:endParaRPr lang="en-US" sz="1650" dirty="0"/>
          </a:p>
        </p:txBody>
      </p:sp>
      <p:sp>
        <p:nvSpPr>
          <p:cNvPr id="9" name="Text 5"/>
          <p:cNvSpPr/>
          <p:nvPr/>
        </p:nvSpPr>
        <p:spPr>
          <a:xfrm>
            <a:off x="859536" y="3931920"/>
            <a:ext cx="20100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250" dirty="0">
                <a:solidFill>
                  <a:srgbClr val="B6B6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공압·전동 자동밸브 및 구동기 공급. 다양한 타입·사이즈·재질 대응.</a:t>
            </a:r>
            <a:endParaRPr lang="en-US" sz="1250" dirty="0"/>
          </a:p>
        </p:txBody>
      </p:sp>
      <p:sp>
        <p:nvSpPr>
          <p:cNvPr id="10" name="Shape 6"/>
          <p:cNvSpPr/>
          <p:nvPr/>
        </p:nvSpPr>
        <p:spPr>
          <a:xfrm>
            <a:off x="3399968" y="1920240"/>
            <a:ext cx="2558720" cy="3931920"/>
          </a:xfrm>
          <a:prstGeom prst="roundRect">
            <a:avLst>
              <a:gd name="adj" fmla="val 2502"/>
            </a:avLst>
          </a:prstGeom>
          <a:solidFill>
            <a:srgbClr val="2A2A30"/>
          </a:solidFill>
          <a:ln/>
        </p:spPr>
      </p:sp>
      <p:sp>
        <p:nvSpPr>
          <p:cNvPr id="11" name="Shape 7"/>
          <p:cNvSpPr/>
          <p:nvPr/>
        </p:nvSpPr>
        <p:spPr>
          <a:xfrm>
            <a:off x="3720008" y="2286000"/>
            <a:ext cx="822960" cy="822960"/>
          </a:xfrm>
          <a:prstGeom prst="ellipse">
            <a:avLst/>
          </a:prstGeom>
          <a:solidFill>
            <a:srgbClr val="332024"/>
          </a:solidFill>
          <a:ln w="12700">
            <a:solidFill>
              <a:srgbClr val="E1242A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320" y="2496312"/>
            <a:ext cx="402336" cy="402336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692576" y="3337560"/>
            <a:ext cx="2010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설계 · 기술 지원</a:t>
            </a:r>
            <a:endParaRPr lang="en-US" sz="1650" dirty="0"/>
          </a:p>
        </p:txBody>
      </p:sp>
      <p:sp>
        <p:nvSpPr>
          <p:cNvPr id="14" name="Text 9"/>
          <p:cNvSpPr/>
          <p:nvPr/>
        </p:nvSpPr>
        <p:spPr>
          <a:xfrm>
            <a:off x="3692576" y="3931920"/>
            <a:ext cx="20100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250" dirty="0">
                <a:solidFill>
                  <a:srgbClr val="B6B6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현장 조건 분석과 밸브 선정·사이징(Cv), 재질·구동기 매칭 제안.</a:t>
            </a:r>
            <a:endParaRPr lang="en-US" sz="1250" dirty="0"/>
          </a:p>
        </p:txBody>
      </p:sp>
      <p:sp>
        <p:nvSpPr>
          <p:cNvPr id="15" name="Shape 10"/>
          <p:cNvSpPr/>
          <p:nvPr/>
        </p:nvSpPr>
        <p:spPr>
          <a:xfrm>
            <a:off x="6233008" y="1920240"/>
            <a:ext cx="2558720" cy="3931920"/>
          </a:xfrm>
          <a:prstGeom prst="roundRect">
            <a:avLst>
              <a:gd name="adj" fmla="val 2502"/>
            </a:avLst>
          </a:prstGeom>
          <a:solidFill>
            <a:srgbClr val="2A2A30"/>
          </a:solidFill>
          <a:ln/>
        </p:spPr>
      </p:sp>
      <p:sp>
        <p:nvSpPr>
          <p:cNvPr id="16" name="Shape 11"/>
          <p:cNvSpPr/>
          <p:nvPr/>
        </p:nvSpPr>
        <p:spPr>
          <a:xfrm>
            <a:off x="6553048" y="2286000"/>
            <a:ext cx="822960" cy="822960"/>
          </a:xfrm>
          <a:prstGeom prst="ellipse">
            <a:avLst/>
          </a:prstGeom>
          <a:solidFill>
            <a:srgbClr val="332024"/>
          </a:solidFill>
          <a:ln w="12700">
            <a:solidFill>
              <a:srgbClr val="E1242A"/>
            </a:solidFill>
            <a:prstDash val="solid"/>
          </a:ln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360" y="2496312"/>
            <a:ext cx="402336" cy="402336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525616" y="3337560"/>
            <a:ext cx="2010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자동화 솔루션</a:t>
            </a:r>
            <a:endParaRPr lang="en-US" sz="1650" dirty="0"/>
          </a:p>
        </p:txBody>
      </p:sp>
      <p:sp>
        <p:nvSpPr>
          <p:cNvPr id="19" name="Text 13"/>
          <p:cNvSpPr/>
          <p:nvPr/>
        </p:nvSpPr>
        <p:spPr>
          <a:xfrm>
            <a:off x="6525616" y="3931920"/>
            <a:ext cx="20100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250" dirty="0">
                <a:solidFill>
                  <a:srgbClr val="B6B6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솔레노이드·포지셔너·리미트스위치 구성, On-Off / 비례 제어 구성.</a:t>
            </a:r>
            <a:endParaRPr lang="en-US" sz="1250" dirty="0"/>
          </a:p>
        </p:txBody>
      </p:sp>
      <p:sp>
        <p:nvSpPr>
          <p:cNvPr id="20" name="Shape 14"/>
          <p:cNvSpPr/>
          <p:nvPr/>
        </p:nvSpPr>
        <p:spPr>
          <a:xfrm>
            <a:off x="9066047" y="1920240"/>
            <a:ext cx="2558720" cy="3931920"/>
          </a:xfrm>
          <a:prstGeom prst="roundRect">
            <a:avLst>
              <a:gd name="adj" fmla="val 2502"/>
            </a:avLst>
          </a:prstGeom>
          <a:solidFill>
            <a:srgbClr val="2A2A30"/>
          </a:solidFill>
          <a:ln/>
        </p:spPr>
      </p:sp>
      <p:sp>
        <p:nvSpPr>
          <p:cNvPr id="21" name="Shape 15"/>
          <p:cNvSpPr/>
          <p:nvPr/>
        </p:nvSpPr>
        <p:spPr>
          <a:xfrm>
            <a:off x="9386087" y="2286000"/>
            <a:ext cx="822960" cy="822960"/>
          </a:xfrm>
          <a:prstGeom prst="ellipse">
            <a:avLst/>
          </a:prstGeom>
          <a:solidFill>
            <a:srgbClr val="332024"/>
          </a:solidFill>
          <a:ln w="12700">
            <a:solidFill>
              <a:srgbClr val="E1242A"/>
            </a:solidFill>
            <a:prstDash val="solid"/>
          </a:ln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6399" y="2496312"/>
            <a:ext cx="402336" cy="402336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9358655" y="3337560"/>
            <a:ext cx="2010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유지보수 · A/S</a:t>
            </a:r>
            <a:endParaRPr lang="en-US" sz="1650" dirty="0"/>
          </a:p>
        </p:txBody>
      </p:sp>
      <p:sp>
        <p:nvSpPr>
          <p:cNvPr id="24" name="Text 17"/>
          <p:cNvSpPr/>
          <p:nvPr/>
        </p:nvSpPr>
        <p:spPr>
          <a:xfrm>
            <a:off x="9358655" y="3931920"/>
            <a:ext cx="20100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250" dirty="0">
                <a:solidFill>
                  <a:srgbClr val="B6B6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납품 후 점검과 부품 공급, 신속하고 책임 있는 사후 지원.</a:t>
            </a:r>
            <a:endParaRPr lang="en-US" sz="1250" dirty="0"/>
          </a:p>
        </p:txBody>
      </p:sp>
      <p:sp>
        <p:nvSpPr>
          <p:cNvPr id="25" name="Text 18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VALBERS</a:t>
            </a:r>
            <a:r>
              <a:rPr lang="en-US" sz="900" dirty="0">
                <a:solidFill>
                  <a:srgbClr val="B6B6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|   회사소개서</a:t>
            </a:r>
            <a:endParaRPr lang="en-US" sz="900" dirty="0"/>
          </a:p>
        </p:txBody>
      </p:sp>
      <p:sp>
        <p:nvSpPr>
          <p:cNvPr id="26" name="Text 19"/>
          <p:cNvSpPr/>
          <p:nvPr/>
        </p:nvSpPr>
        <p:spPr>
          <a:xfrm>
            <a:off x="11185855" y="640080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B6B6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_da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603504"/>
            <a:ext cx="809455" cy="51206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650703" y="493776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PRODUCT LINEUP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1632415" y="731520"/>
            <a:ext cx="970614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취급품목 개요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868680" y="1828800"/>
            <a:ext cx="3341522" cy="4114800"/>
          </a:xfrm>
          <a:prstGeom prst="roundRect">
            <a:avLst>
              <a:gd name="adj" fmla="val 1916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1161288" y="2103120"/>
            <a:ext cx="279288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공압 자동밸브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1161288" y="2578608"/>
            <a:ext cx="279288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PNEUMATIC VALVE</a:t>
            </a:r>
            <a:endParaRPr lang="en-US" sz="1100" dirty="0"/>
          </a:p>
        </p:txBody>
      </p:sp>
      <p:sp>
        <p:nvSpPr>
          <p:cNvPr id="8" name="Shape 5"/>
          <p:cNvSpPr/>
          <p:nvPr/>
        </p:nvSpPr>
        <p:spPr>
          <a:xfrm>
            <a:off x="1161288" y="2999232"/>
            <a:ext cx="2756306" cy="0"/>
          </a:xfrm>
          <a:prstGeom prst="line">
            <a:avLst/>
          </a:prstGeom>
          <a:noFill/>
          <a:ln w="12700">
            <a:solidFill>
              <a:srgbClr val="E4E4E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161288" y="3154680"/>
            <a:ext cx="2792882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구동기 : Scotch Yoke / Rack &amp; Pinion</a:t>
            </a:r>
            <a:endParaRPr lang="en-US" sz="11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     (Single · Double Acting), Diaphragm</a:t>
            </a:r>
            <a:endParaRPr lang="en-US" sz="11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밸브 : Ball · Butterfly · Globe · Pinch</a:t>
            </a:r>
            <a:endParaRPr lang="en-US" sz="11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     Diaphragm · Knife Gate · Tank Flush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4575962" y="1828800"/>
            <a:ext cx="3341522" cy="4114800"/>
          </a:xfrm>
          <a:prstGeom prst="roundRect">
            <a:avLst>
              <a:gd name="adj" fmla="val 1916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4868570" y="2103120"/>
            <a:ext cx="279288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전동 자동밸브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4868570" y="2578608"/>
            <a:ext cx="279288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ELECTRIC VALVE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4868570" y="2999232"/>
            <a:ext cx="2756306" cy="0"/>
          </a:xfrm>
          <a:prstGeom prst="line">
            <a:avLst/>
          </a:prstGeom>
          <a:noFill/>
          <a:ln w="12700">
            <a:solidFill>
              <a:srgbClr val="E4E4E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868570" y="3154680"/>
            <a:ext cx="2792882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구동기 : Rotary Type / Linear Type</a:t>
            </a:r>
            <a:endParaRPr lang="en-US" sz="11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밸브 : Ball · Butterfly · Globe</a:t>
            </a:r>
            <a:endParaRPr lang="en-US" sz="11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     (On-Off · Control)</a:t>
            </a:r>
            <a:endParaRPr lang="en-US" sz="11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     AQL / AGL Series 전동 액추에이터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8283245" y="1828800"/>
            <a:ext cx="3341522" cy="4114800"/>
          </a:xfrm>
          <a:prstGeom prst="roundRect">
            <a:avLst>
              <a:gd name="adj" fmla="val 1916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6" name="Text 13"/>
          <p:cNvSpPr/>
          <p:nvPr/>
        </p:nvSpPr>
        <p:spPr>
          <a:xfrm>
            <a:off x="8575853" y="2103120"/>
            <a:ext cx="279288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밸브 부속기기</a:t>
            </a:r>
            <a:endParaRPr lang="en-US" sz="1900" dirty="0"/>
          </a:p>
        </p:txBody>
      </p:sp>
      <p:sp>
        <p:nvSpPr>
          <p:cNvPr id="17" name="Text 14"/>
          <p:cNvSpPr/>
          <p:nvPr/>
        </p:nvSpPr>
        <p:spPr>
          <a:xfrm>
            <a:off x="8575853" y="2578608"/>
            <a:ext cx="279288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ACCESSORY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8575853" y="2999232"/>
            <a:ext cx="2756306" cy="0"/>
          </a:xfrm>
          <a:prstGeom prst="line">
            <a:avLst/>
          </a:prstGeom>
          <a:noFill/>
          <a:ln w="12700">
            <a:solidFill>
              <a:srgbClr val="E4E4E7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8575853" y="3154680"/>
            <a:ext cx="2792882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Solenoid Valve</a:t>
            </a:r>
            <a:endParaRPr lang="en-US" sz="11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Limit Switch Box</a:t>
            </a:r>
            <a:endParaRPr lang="en-US" sz="11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Air Filter Regulator · Speed Controller</a:t>
            </a:r>
            <a:endParaRPr lang="en-US" sz="11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E/P Positioner · Manual Handle · Silencer</a:t>
            </a:r>
            <a:endParaRPr lang="en-US" sz="1100" dirty="0"/>
          </a:p>
        </p:txBody>
      </p:sp>
      <p:sp>
        <p:nvSpPr>
          <p:cNvPr id="20" name="Text 17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VALBERS</a:t>
            </a: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|   회사소개서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11185855" y="640080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_da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603504"/>
            <a:ext cx="809455" cy="51206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650703" y="493776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MAIN PRODUCT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1632415" y="731520"/>
            <a:ext cx="970614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글로브 컨트롤 밸브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566928" y="1783080"/>
            <a:ext cx="4572000" cy="4160520"/>
          </a:xfrm>
          <a:prstGeom prst="roundRect">
            <a:avLst>
              <a:gd name="adj" fmla="val 1538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7" name="Shape 3"/>
          <p:cNvSpPr/>
          <p:nvPr/>
        </p:nvSpPr>
        <p:spPr>
          <a:xfrm>
            <a:off x="566928" y="1463040"/>
            <a:ext cx="1554480" cy="384048"/>
          </a:xfrm>
          <a:prstGeom prst="roundRect">
            <a:avLst>
              <a:gd name="adj" fmla="val 14286"/>
            </a:avLst>
          </a:prstGeom>
          <a:solidFill>
            <a:srgbClr val="E1242A"/>
          </a:solidFill>
          <a:ln/>
        </p:spPr>
      </p:sp>
      <p:sp>
        <p:nvSpPr>
          <p:cNvPr id="8" name="Text 4"/>
          <p:cNvSpPr/>
          <p:nvPr/>
        </p:nvSpPr>
        <p:spPr>
          <a:xfrm>
            <a:off x="566928" y="1463040"/>
            <a:ext cx="1554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밸버스 대표 제품</a:t>
            </a:r>
            <a:endParaRPr lang="en-US" sz="1100" dirty="0"/>
          </a:p>
        </p:txBody>
      </p:sp>
      <p:sp>
        <p:nvSpPr>
          <p:cNvPr id="9" name="Text 5"/>
          <p:cNvSpPr/>
          <p:nvPr/>
        </p:nvSpPr>
        <p:spPr>
          <a:xfrm>
            <a:off x="5532120" y="1783080"/>
            <a:ext cx="6126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정밀 유체 제어를 위한 컨트롤 밸브</a:t>
            </a:r>
            <a:endParaRPr lang="en-US" sz="1900" dirty="0"/>
          </a:p>
        </p:txBody>
      </p:sp>
      <p:sp>
        <p:nvSpPr>
          <p:cNvPr id="10" name="Text 6"/>
          <p:cNvSpPr/>
          <p:nvPr/>
        </p:nvSpPr>
        <p:spPr>
          <a:xfrm>
            <a:off x="5532120" y="2286000"/>
            <a:ext cx="6080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밸버스가 가장 강점을 두는 핵심 제품군입니다.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300" dirty="0" err="1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현장</a:t>
            </a:r>
            <a:r>
              <a:rPr lang="en-US" sz="1300" dirty="0">
                <a:solidFill>
                  <a:srgbClr val="3A3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조건에 맞춘 트림·재질·사이징(Cv) 설계와 함께 공압·전동 구동을 제공합니다.</a:t>
            </a:r>
            <a:endParaRPr lang="en-US" sz="1300" dirty="0"/>
          </a:p>
        </p:txBody>
      </p:sp>
      <p:sp>
        <p:nvSpPr>
          <p:cNvPr id="11" name="Text 7"/>
          <p:cNvSpPr/>
          <p:nvPr/>
        </p:nvSpPr>
        <p:spPr>
          <a:xfrm>
            <a:off x="5577840" y="3108960"/>
            <a:ext cx="5989320" cy="1783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30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단일 포트 &amp; 케이지 트림 (Single Port &amp; Cage)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30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연결 방식 : RF · BW · SW / 다양한 구경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30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On-Off 및 비례 제어(Control) 대응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30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적용 규격 : API 602/598 · FCI 70-2 · ISA S75.01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300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구동 : 공압 실린더 · 다이어프램 · 전동(AQL · AGL)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5532120" y="4983480"/>
            <a:ext cx="1965960" cy="1005840"/>
          </a:xfrm>
          <a:prstGeom prst="roundRect">
            <a:avLst>
              <a:gd name="adj" fmla="val 4545"/>
            </a:avLst>
          </a:prstGeom>
          <a:solidFill>
            <a:srgbClr val="F5F5F6"/>
          </a:solidFill>
          <a:ln/>
        </p:spPr>
      </p:sp>
      <p:pic>
        <p:nvPicPr>
          <p:cNvPr id="13" name="Image 2" descr="/sessions/awesome-cool-goldberg/mnt/아무거나/제품사진/PNEUMATIC CYLINDER ON-OFF GLOBE VALV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656" y="5029200"/>
            <a:ext cx="314888" cy="585216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5532120" y="5632704"/>
            <a:ext cx="1965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공압 글로브</a:t>
            </a:r>
            <a:endParaRPr lang="en-US" sz="950" dirty="0"/>
          </a:p>
        </p:txBody>
      </p:sp>
      <p:sp>
        <p:nvSpPr>
          <p:cNvPr id="15" name="Shape 10"/>
          <p:cNvSpPr/>
          <p:nvPr/>
        </p:nvSpPr>
        <p:spPr>
          <a:xfrm>
            <a:off x="7680960" y="4983480"/>
            <a:ext cx="1965960" cy="1005840"/>
          </a:xfrm>
          <a:prstGeom prst="roundRect">
            <a:avLst>
              <a:gd name="adj" fmla="val 4545"/>
            </a:avLst>
          </a:prstGeom>
          <a:solidFill>
            <a:srgbClr val="F5F5F6"/>
          </a:solidFill>
          <a:ln/>
        </p:spPr>
      </p:sp>
      <p:pic>
        <p:nvPicPr>
          <p:cNvPr id="16" name="Image 3" descr="/sessions/awesome-cool-goldberg/mnt/아무거나/제품사진/ELECTRIC GLOBE VALVE (AQL SERIES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0555" y="5029200"/>
            <a:ext cx="246770" cy="585216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7680960" y="5632704"/>
            <a:ext cx="1965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전동 글로브 (AQL)</a:t>
            </a:r>
            <a:endParaRPr lang="en-US" sz="950" dirty="0"/>
          </a:p>
        </p:txBody>
      </p:sp>
      <p:sp>
        <p:nvSpPr>
          <p:cNvPr id="18" name="Shape 12"/>
          <p:cNvSpPr/>
          <p:nvPr/>
        </p:nvSpPr>
        <p:spPr>
          <a:xfrm>
            <a:off x="9829800" y="4983480"/>
            <a:ext cx="1965960" cy="1005840"/>
          </a:xfrm>
          <a:prstGeom prst="roundRect">
            <a:avLst>
              <a:gd name="adj" fmla="val 4545"/>
            </a:avLst>
          </a:prstGeom>
          <a:solidFill>
            <a:srgbClr val="F5F5F6"/>
          </a:solidFill>
          <a:ln/>
        </p:spPr>
      </p:sp>
      <p:pic>
        <p:nvPicPr>
          <p:cNvPr id="19" name="Image 4" descr="/sessions/awesome-cool-goldberg/mnt/아무거나/제품사진/ELECTRIC GLOBE VALVE (AGL SERIES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6068" y="5029200"/>
            <a:ext cx="313424" cy="585216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9829800" y="5632704"/>
            <a:ext cx="1965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전동 글로브 (AGL)</a:t>
            </a:r>
            <a:endParaRPr lang="en-US" sz="950" dirty="0"/>
          </a:p>
        </p:txBody>
      </p:sp>
      <p:sp>
        <p:nvSpPr>
          <p:cNvPr id="21" name="Text 14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VALBERS</a:t>
            </a: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|   회사소개서</a:t>
            </a:r>
            <a:endParaRPr lang="en-US" sz="900" dirty="0"/>
          </a:p>
        </p:txBody>
      </p:sp>
      <p:sp>
        <p:nvSpPr>
          <p:cNvPr id="22" name="Text 15"/>
          <p:cNvSpPr/>
          <p:nvPr/>
        </p:nvSpPr>
        <p:spPr>
          <a:xfrm>
            <a:off x="11185855" y="640080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FB847CA5-B9F5-0A4B-BAFD-6934846812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958" y="2374121"/>
            <a:ext cx="2749607" cy="29784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_da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603504"/>
            <a:ext cx="809455" cy="51206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650703" y="493776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PRODUCTS 01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1632415" y="731520"/>
            <a:ext cx="970614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공압 자동밸브 / Pneumatic Valves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566928" y="1737360"/>
            <a:ext cx="3503066" cy="2103120"/>
          </a:xfrm>
          <a:prstGeom prst="roundRect">
            <a:avLst>
              <a:gd name="adj" fmla="val 2609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6" name="Image 1" descr="/sessions/awesome-cool-goldberg/mnt/아무거나/제품사진/1-PIECE SCREWED BALL VALVE - DOUBLE ACTI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998" y="1901952"/>
            <a:ext cx="1066926" cy="138988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6656" y="3364992"/>
            <a:ext cx="328361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1-PIECE 스크류 볼밸브</a:t>
            </a:r>
            <a:endParaRPr lang="en-US" sz="1150" dirty="0"/>
          </a:p>
        </p:txBody>
      </p:sp>
      <p:sp>
        <p:nvSpPr>
          <p:cNvPr id="8" name="Shape 4"/>
          <p:cNvSpPr/>
          <p:nvPr/>
        </p:nvSpPr>
        <p:spPr>
          <a:xfrm>
            <a:off x="4344314" y="1737360"/>
            <a:ext cx="3503066" cy="2103120"/>
          </a:xfrm>
          <a:prstGeom prst="roundRect">
            <a:avLst>
              <a:gd name="adj" fmla="val 2609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9" name="Image 2" descr="/sessions/awesome-cool-goldberg/mnt/아무거나/제품사진/3-PIECE SCREWED BALL VALVE - DOUBLE ACTI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529" y="1901952"/>
            <a:ext cx="966638" cy="138988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454042" y="3364992"/>
            <a:ext cx="328361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3-PIECE 스크류 볼밸브</a:t>
            </a:r>
            <a:endParaRPr lang="en-US" sz="1150" dirty="0"/>
          </a:p>
        </p:txBody>
      </p:sp>
      <p:sp>
        <p:nvSpPr>
          <p:cNvPr id="11" name="Shape 6"/>
          <p:cNvSpPr/>
          <p:nvPr/>
        </p:nvSpPr>
        <p:spPr>
          <a:xfrm>
            <a:off x="8121701" y="1737360"/>
            <a:ext cx="3503066" cy="2103120"/>
          </a:xfrm>
          <a:prstGeom prst="roundRect">
            <a:avLst>
              <a:gd name="adj" fmla="val 2609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12" name="Image 3" descr="/sessions/awesome-cool-goldberg/mnt/아무거나/제품사진/FLANGED BALL VALVE - DOUBLE ACTI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1485" y="1901952"/>
            <a:ext cx="983499" cy="138988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8231429" y="3364992"/>
            <a:ext cx="328361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플랜지 볼밸브</a:t>
            </a:r>
            <a:endParaRPr lang="en-US" sz="1150" dirty="0"/>
          </a:p>
        </p:txBody>
      </p:sp>
      <p:sp>
        <p:nvSpPr>
          <p:cNvPr id="14" name="Shape 8"/>
          <p:cNvSpPr/>
          <p:nvPr/>
        </p:nvSpPr>
        <p:spPr>
          <a:xfrm>
            <a:off x="566928" y="4114800"/>
            <a:ext cx="3503066" cy="2103120"/>
          </a:xfrm>
          <a:prstGeom prst="roundRect">
            <a:avLst>
              <a:gd name="adj" fmla="val 2609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15" name="Image 4" descr="/sessions/awesome-cool-goldberg/mnt/아무거나/제품사진/3-WAY FLANGED BALL VALVE - DOUBLE ACTIN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0298" y="4279392"/>
            <a:ext cx="1076326" cy="138988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676656" y="5742432"/>
            <a:ext cx="328361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3-WAY 볼밸브</a:t>
            </a:r>
            <a:endParaRPr lang="en-US" sz="1150" dirty="0"/>
          </a:p>
        </p:txBody>
      </p:sp>
      <p:sp>
        <p:nvSpPr>
          <p:cNvPr id="17" name="Shape 10"/>
          <p:cNvSpPr/>
          <p:nvPr/>
        </p:nvSpPr>
        <p:spPr>
          <a:xfrm>
            <a:off x="4344314" y="4114800"/>
            <a:ext cx="3503066" cy="2103120"/>
          </a:xfrm>
          <a:prstGeom prst="roundRect">
            <a:avLst>
              <a:gd name="adj" fmla="val 2609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18" name="Image 5" descr="/sessions/awesome-cool-goldberg/mnt/아무거나/제품사진/BUTTERFLY VALVE - DOUBLE ACTIN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5405" y="4279392"/>
            <a:ext cx="820886" cy="1389888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4454042" y="5742432"/>
            <a:ext cx="328361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버터플라이 밸브</a:t>
            </a:r>
            <a:endParaRPr lang="en-US" sz="1150" dirty="0"/>
          </a:p>
        </p:txBody>
      </p:sp>
      <p:sp>
        <p:nvSpPr>
          <p:cNvPr id="20" name="Shape 12"/>
          <p:cNvSpPr/>
          <p:nvPr/>
        </p:nvSpPr>
        <p:spPr>
          <a:xfrm>
            <a:off x="8121701" y="4114800"/>
            <a:ext cx="3503066" cy="2103120"/>
          </a:xfrm>
          <a:prstGeom prst="roundRect">
            <a:avLst>
              <a:gd name="adj" fmla="val 2609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21" name="Image 6" descr="/sessions/awesome-cool-goldberg/mnt/아무거나/제품사진/HIGH PERFORMANCE BUTTERFLY VALVE - DOUBLE ACTING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4496" y="4279392"/>
            <a:ext cx="797477" cy="1389888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8231429" y="5742432"/>
            <a:ext cx="328361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고성능 버터플라이 밸브</a:t>
            </a:r>
            <a:endParaRPr lang="en-US" sz="1150" dirty="0"/>
          </a:p>
        </p:txBody>
      </p:sp>
      <p:sp>
        <p:nvSpPr>
          <p:cNvPr id="23" name="Text 14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VALBERS</a:t>
            </a: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|   회사소개서</a:t>
            </a:r>
            <a:endParaRPr lang="en-US" sz="900" dirty="0"/>
          </a:p>
        </p:txBody>
      </p:sp>
      <p:sp>
        <p:nvSpPr>
          <p:cNvPr id="24" name="Text 15"/>
          <p:cNvSpPr/>
          <p:nvPr/>
        </p:nvSpPr>
        <p:spPr>
          <a:xfrm>
            <a:off x="11185855" y="640080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_da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603504"/>
            <a:ext cx="809455" cy="51206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650703" y="493776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PRODUCTS 02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1632415" y="731520"/>
            <a:ext cx="970614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특수 · 산업용 밸브 / Specialty Valves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566928" y="1737360"/>
            <a:ext cx="2558720" cy="2103120"/>
          </a:xfrm>
          <a:prstGeom prst="roundRect">
            <a:avLst>
              <a:gd name="adj" fmla="val 2609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6" name="Image 1" descr="/sessions/awesome-cool-goldberg/mnt/아무거나/제품사진/PINCH VALVE - DOUBLE ACTI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935" y="1901952"/>
            <a:ext cx="762705" cy="138988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6656" y="3364992"/>
            <a:ext cx="233926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핀치 밸브</a:t>
            </a:r>
            <a:endParaRPr lang="en-US" sz="1150" dirty="0"/>
          </a:p>
        </p:txBody>
      </p:sp>
      <p:sp>
        <p:nvSpPr>
          <p:cNvPr id="8" name="Shape 4"/>
          <p:cNvSpPr/>
          <p:nvPr/>
        </p:nvSpPr>
        <p:spPr>
          <a:xfrm>
            <a:off x="3399968" y="1737360"/>
            <a:ext cx="2558720" cy="2103120"/>
          </a:xfrm>
          <a:prstGeom prst="roundRect">
            <a:avLst>
              <a:gd name="adj" fmla="val 2609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9" name="Image 2" descr="/sessions/awesome-cool-goldberg/mnt/아무거나/제품사진/DIAPHRAGM VALV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1867" y="1901952"/>
            <a:ext cx="654921" cy="138988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509696" y="3364992"/>
            <a:ext cx="233926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다이어프램 밸브</a:t>
            </a:r>
            <a:endParaRPr lang="en-US" sz="1150" dirty="0"/>
          </a:p>
        </p:txBody>
      </p:sp>
      <p:sp>
        <p:nvSpPr>
          <p:cNvPr id="11" name="Shape 6"/>
          <p:cNvSpPr/>
          <p:nvPr/>
        </p:nvSpPr>
        <p:spPr>
          <a:xfrm>
            <a:off x="6233008" y="1737360"/>
            <a:ext cx="2558720" cy="2103120"/>
          </a:xfrm>
          <a:prstGeom prst="roundRect">
            <a:avLst>
              <a:gd name="adj" fmla="val 2609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12" name="Image 3" descr="/sessions/awesome-cool-goldberg/mnt/아무거나/제품사진/KNIFE GATE VALVE - DOUBLE ACTI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5463" y="1901952"/>
            <a:ext cx="453809" cy="138988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6342736" y="3364992"/>
            <a:ext cx="233926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나이프 게이트 밸브</a:t>
            </a:r>
            <a:endParaRPr lang="en-US" sz="1150" dirty="0"/>
          </a:p>
        </p:txBody>
      </p:sp>
      <p:sp>
        <p:nvSpPr>
          <p:cNvPr id="14" name="Shape 8"/>
          <p:cNvSpPr/>
          <p:nvPr/>
        </p:nvSpPr>
        <p:spPr>
          <a:xfrm>
            <a:off x="9066047" y="1737360"/>
            <a:ext cx="2558720" cy="2103120"/>
          </a:xfrm>
          <a:prstGeom prst="roundRect">
            <a:avLst>
              <a:gd name="adj" fmla="val 2609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15" name="Image 4" descr="/sessions/awesome-cool-goldberg/mnt/아무거나/제품사진/TANK BOTTOM FLUSH VALV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6601" y="1901952"/>
            <a:ext cx="517613" cy="138988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9175775" y="3364992"/>
            <a:ext cx="233926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탱크 바텀 플러시 밸브</a:t>
            </a:r>
            <a:endParaRPr lang="en-US" sz="1150" dirty="0"/>
          </a:p>
        </p:txBody>
      </p:sp>
      <p:sp>
        <p:nvSpPr>
          <p:cNvPr id="17" name="Shape 10"/>
          <p:cNvSpPr/>
          <p:nvPr/>
        </p:nvSpPr>
        <p:spPr>
          <a:xfrm>
            <a:off x="566928" y="4114800"/>
            <a:ext cx="2558720" cy="2103120"/>
          </a:xfrm>
          <a:prstGeom prst="roundRect">
            <a:avLst>
              <a:gd name="adj" fmla="val 2609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18" name="Image 5" descr="/sessions/awesome-cool-goldberg/mnt/아무거나/제품사진/SANITARY BALL VALVE - DOUBLE ACTIN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1169" y="4279392"/>
            <a:ext cx="1230239" cy="1389888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76656" y="5742432"/>
            <a:ext cx="233926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위생용 볼밸브</a:t>
            </a:r>
            <a:endParaRPr lang="en-US" sz="1150" dirty="0"/>
          </a:p>
        </p:txBody>
      </p:sp>
      <p:sp>
        <p:nvSpPr>
          <p:cNvPr id="20" name="Shape 12"/>
          <p:cNvSpPr/>
          <p:nvPr/>
        </p:nvSpPr>
        <p:spPr>
          <a:xfrm>
            <a:off x="3399968" y="4114800"/>
            <a:ext cx="2558720" cy="2103120"/>
          </a:xfrm>
          <a:prstGeom prst="roundRect">
            <a:avLst>
              <a:gd name="adj" fmla="val 2609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21" name="Image 6" descr="/sessions/awesome-cool-goldberg/mnt/아무거나/제품사진/V-NOTCH SEGMENTAL BALL VALVE (Fire Safety Design)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4344" y="4279392"/>
            <a:ext cx="1109967" cy="1389888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3509696" y="5742432"/>
            <a:ext cx="233926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V-노치 세그먼트 볼밸브</a:t>
            </a:r>
            <a:endParaRPr lang="en-US" sz="1150" dirty="0"/>
          </a:p>
        </p:txBody>
      </p:sp>
      <p:sp>
        <p:nvSpPr>
          <p:cNvPr id="23" name="Shape 14"/>
          <p:cNvSpPr/>
          <p:nvPr/>
        </p:nvSpPr>
        <p:spPr>
          <a:xfrm>
            <a:off x="6233008" y="4114800"/>
            <a:ext cx="2558720" cy="2103120"/>
          </a:xfrm>
          <a:prstGeom prst="roundRect">
            <a:avLst>
              <a:gd name="adj" fmla="val 2609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24" name="Image 7" descr="/sessions/awesome-cool-goldberg/mnt/아무거나/제품사진/PNEUMATIC CYLINDER ON-OFF GLOBE VALV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8438" y="4279392"/>
            <a:ext cx="747859" cy="1389888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6342736" y="5742432"/>
            <a:ext cx="233926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글로브 </a:t>
            </a:r>
            <a:r>
              <a:rPr lang="en-US" sz="1150" b="1" dirty="0" err="1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밸브</a:t>
            </a: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(ON-OFF)</a:t>
            </a:r>
            <a:endParaRPr lang="en-US" sz="1150" dirty="0"/>
          </a:p>
        </p:txBody>
      </p:sp>
      <p:sp>
        <p:nvSpPr>
          <p:cNvPr id="26" name="Shape 16"/>
          <p:cNvSpPr/>
          <p:nvPr/>
        </p:nvSpPr>
        <p:spPr>
          <a:xfrm>
            <a:off x="9066047" y="4114800"/>
            <a:ext cx="2558720" cy="2103120"/>
          </a:xfrm>
          <a:prstGeom prst="roundRect">
            <a:avLst>
              <a:gd name="adj" fmla="val 2609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27" name="Image 8" descr="/sessions/awesome-cool-goldberg/mnt/아무거나/제품사진/PLASTIC BALL VALVE - DOUBLE ACTING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62401" y="4279392"/>
            <a:ext cx="1166013" cy="1389888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9175775" y="5742432"/>
            <a:ext cx="233926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플라스틱 볼밸브</a:t>
            </a:r>
            <a:endParaRPr lang="en-US" sz="1150" dirty="0"/>
          </a:p>
        </p:txBody>
      </p:sp>
      <p:sp>
        <p:nvSpPr>
          <p:cNvPr id="29" name="Text 18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VALBERS</a:t>
            </a: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|   회사소개서</a:t>
            </a:r>
            <a:endParaRPr lang="en-US" sz="900" dirty="0"/>
          </a:p>
        </p:txBody>
      </p:sp>
      <p:sp>
        <p:nvSpPr>
          <p:cNvPr id="30" name="Text 19"/>
          <p:cNvSpPr/>
          <p:nvPr/>
        </p:nvSpPr>
        <p:spPr>
          <a:xfrm>
            <a:off x="11185855" y="640080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_da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603504"/>
            <a:ext cx="809455" cy="51206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650703" y="493776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E124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PRODUCTS 03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1632415" y="731520"/>
            <a:ext cx="970614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전동 자동밸브 / Electric Valves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566928" y="1737360"/>
            <a:ext cx="3503066" cy="2103120"/>
          </a:xfrm>
          <a:prstGeom prst="roundRect">
            <a:avLst>
              <a:gd name="adj" fmla="val 2609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6" name="Image 1" descr="/sessions/awesome-cool-goldberg/mnt/아무거나/제품사진/ELECTRIC 1-PIECE SCREWED BALL VALV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806" y="1901952"/>
            <a:ext cx="983310" cy="138988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6656" y="3364992"/>
            <a:ext cx="328361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전동 1-PIECE 볼밸브</a:t>
            </a:r>
            <a:endParaRPr lang="en-US" sz="1150" dirty="0"/>
          </a:p>
        </p:txBody>
      </p:sp>
      <p:sp>
        <p:nvSpPr>
          <p:cNvPr id="8" name="Shape 4"/>
          <p:cNvSpPr/>
          <p:nvPr/>
        </p:nvSpPr>
        <p:spPr>
          <a:xfrm>
            <a:off x="4344314" y="1737360"/>
            <a:ext cx="3503066" cy="2103120"/>
          </a:xfrm>
          <a:prstGeom prst="roundRect">
            <a:avLst>
              <a:gd name="adj" fmla="val 2609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9" name="Image 2" descr="/sessions/awesome-cool-goldberg/mnt/아무거나/제품사진/ELECTRIC 3-PIECE SCREWED BALL VALV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1359" y="1901952"/>
            <a:ext cx="848978" cy="138988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454042" y="3364992"/>
            <a:ext cx="328361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전동 3-PIECE 볼밸브</a:t>
            </a:r>
            <a:endParaRPr lang="en-US" sz="1150" dirty="0"/>
          </a:p>
        </p:txBody>
      </p:sp>
      <p:sp>
        <p:nvSpPr>
          <p:cNvPr id="11" name="Shape 6"/>
          <p:cNvSpPr/>
          <p:nvPr/>
        </p:nvSpPr>
        <p:spPr>
          <a:xfrm>
            <a:off x="8121701" y="1737360"/>
            <a:ext cx="3503066" cy="2103120"/>
          </a:xfrm>
          <a:prstGeom prst="roundRect">
            <a:avLst>
              <a:gd name="adj" fmla="val 2609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12" name="Image 3" descr="/sessions/awesome-cool-goldberg/mnt/아무거나/제품사진/ELECTRIC FLANGED BALL VALV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0431" y="1901952"/>
            <a:ext cx="965606" cy="138988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8231429" y="3364992"/>
            <a:ext cx="328361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전동 플랜지 볼밸브</a:t>
            </a:r>
            <a:endParaRPr lang="en-US" sz="1150" dirty="0"/>
          </a:p>
        </p:txBody>
      </p:sp>
      <p:sp>
        <p:nvSpPr>
          <p:cNvPr id="14" name="Shape 8"/>
          <p:cNvSpPr/>
          <p:nvPr/>
        </p:nvSpPr>
        <p:spPr>
          <a:xfrm>
            <a:off x="566928" y="4114800"/>
            <a:ext cx="3503066" cy="2103120"/>
          </a:xfrm>
          <a:prstGeom prst="roundRect">
            <a:avLst>
              <a:gd name="adj" fmla="val 2609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15" name="Image 4" descr="/sessions/awesome-cool-goldberg/mnt/아무거나/제품사진/ELECTRIC BUTTERFLY VALV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7847" y="4279392"/>
            <a:ext cx="901229" cy="138988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676656" y="5742432"/>
            <a:ext cx="328361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전동 버터플라이 밸브</a:t>
            </a:r>
            <a:endParaRPr lang="en-US" sz="1150" dirty="0"/>
          </a:p>
        </p:txBody>
      </p:sp>
      <p:sp>
        <p:nvSpPr>
          <p:cNvPr id="17" name="Shape 10"/>
          <p:cNvSpPr/>
          <p:nvPr/>
        </p:nvSpPr>
        <p:spPr>
          <a:xfrm>
            <a:off x="4344314" y="4114800"/>
            <a:ext cx="3503066" cy="2103120"/>
          </a:xfrm>
          <a:prstGeom prst="roundRect">
            <a:avLst>
              <a:gd name="adj" fmla="val 2609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18" name="Image 5" descr="/sessions/awesome-cool-goldberg/mnt/아무거나/제품사진/ELECTRIC GLOBE VALVE (AQL SERIES)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2809" y="4279392"/>
            <a:ext cx="586078" cy="1389888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4454042" y="5742432"/>
            <a:ext cx="328361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전동 글로브 밸브 (AQL)</a:t>
            </a:r>
            <a:endParaRPr lang="en-US" sz="1150" dirty="0"/>
          </a:p>
        </p:txBody>
      </p:sp>
      <p:sp>
        <p:nvSpPr>
          <p:cNvPr id="20" name="Shape 12"/>
          <p:cNvSpPr/>
          <p:nvPr/>
        </p:nvSpPr>
        <p:spPr>
          <a:xfrm>
            <a:off x="8121701" y="4114800"/>
            <a:ext cx="3503066" cy="2103120"/>
          </a:xfrm>
          <a:prstGeom prst="roundRect">
            <a:avLst>
              <a:gd name="adj" fmla="val 2609"/>
            </a:avLst>
          </a:prstGeom>
          <a:solidFill>
            <a:srgbClr val="F5F5F6"/>
          </a:solidFill>
          <a:ln/>
          <a:effectLst>
            <a:outerShdw blurRad="101600" dist="3810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21" name="Image 6" descr="/sessions/awesome-cool-goldberg/mnt/아무거나/제품사진/ELECTRIC GLOBE VALVE (AGL SERIES)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1043" y="4279392"/>
            <a:ext cx="744383" cy="1389888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8231429" y="5742432"/>
            <a:ext cx="328361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전동 글로브 밸브 (AGL)</a:t>
            </a:r>
            <a:endParaRPr lang="en-US" sz="1150" dirty="0"/>
          </a:p>
        </p:txBody>
      </p:sp>
      <p:sp>
        <p:nvSpPr>
          <p:cNvPr id="23" name="Text 14"/>
          <p:cNvSpPr/>
          <p:nvPr/>
        </p:nvSpPr>
        <p:spPr>
          <a:xfrm>
            <a:off x="566928" y="640080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F1F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VALBERS</a:t>
            </a: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|   회사소개서</a:t>
            </a:r>
            <a:endParaRPr lang="en-US" sz="900" dirty="0"/>
          </a:p>
        </p:txBody>
      </p:sp>
      <p:sp>
        <p:nvSpPr>
          <p:cNvPr id="24" name="Text 15"/>
          <p:cNvSpPr/>
          <p:nvPr/>
        </p:nvSpPr>
        <p:spPr>
          <a:xfrm>
            <a:off x="11185855" y="640080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E6E7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1161</Words>
  <Application>Microsoft Macintosh PowerPoint</Application>
  <PresentationFormat>와이드스크린</PresentationFormat>
  <Paragraphs>362</Paragraphs>
  <Slides>20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VALBERS 회사소개서</dc:title>
  <dc:subject>PptxGenJS Presentation</dc:subject>
  <dc:creator>VALBERS</dc:creator>
  <cp:lastModifiedBy>Microsoft Office User</cp:lastModifiedBy>
  <cp:revision>5</cp:revision>
  <dcterms:created xsi:type="dcterms:W3CDTF">2026-06-20T04:35:06Z</dcterms:created>
  <dcterms:modified xsi:type="dcterms:W3CDTF">2026-06-21T06:27:02Z</dcterms:modified>
</cp:coreProperties>
</file>